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embedTrueTypeFonts="1" saveSubsetFonts="1">
  <p:sldMasterIdLst>
    <p:sldMasterId id="2147483652" r:id="rId1"/>
    <p:sldMasterId id="2147483654" r:id="rId2"/>
  </p:sldMasterIdLst>
  <p:notesMasterIdLst>
    <p:notesMasterId r:id="rId24"/>
  </p:notesMasterIdLst>
  <p:handoutMasterIdLst>
    <p:handoutMasterId r:id="rId25"/>
  </p:handoutMasterIdLst>
  <p:sldIdLst>
    <p:sldId id="312" r:id="rId3"/>
    <p:sldId id="317" r:id="rId4"/>
    <p:sldId id="321" r:id="rId5"/>
    <p:sldId id="331" r:id="rId6"/>
    <p:sldId id="339" r:id="rId7"/>
    <p:sldId id="340" r:id="rId8"/>
    <p:sldId id="336" r:id="rId9"/>
    <p:sldId id="334" r:id="rId10"/>
    <p:sldId id="329" r:id="rId11"/>
    <p:sldId id="326" r:id="rId12"/>
    <p:sldId id="330" r:id="rId13"/>
    <p:sldId id="342" r:id="rId14"/>
    <p:sldId id="333" r:id="rId15"/>
    <p:sldId id="335" r:id="rId16"/>
    <p:sldId id="341" r:id="rId17"/>
    <p:sldId id="328" r:id="rId18"/>
    <p:sldId id="337" r:id="rId19"/>
    <p:sldId id="338" r:id="rId20"/>
    <p:sldId id="332" r:id="rId21"/>
    <p:sldId id="327" r:id="rId22"/>
    <p:sldId id="311" r:id="rId23"/>
  </p:sldIdLst>
  <p:sldSz cx="9144000" cy="6858000" type="screen4x3"/>
  <p:notesSz cx="6883400" cy="10007600"/>
  <p:embeddedFontLst>
    <p:embeddedFont>
      <p:font typeface="HGPｺﾞｼｯｸE" charset="-128"/>
      <p:regular r:id="rId26"/>
    </p:embeddedFont>
    <p:embeddedFont>
      <p:font typeface="Tahoma" pitchFamily="34" charset="0"/>
      <p:regular r:id="rId27"/>
      <p:bold r:id="rId28"/>
    </p:embeddedFont>
    <p:embeddedFont>
      <p:font typeface="SimSun" pitchFamily="2" charset="-122"/>
      <p:regular r:id="rId29"/>
    </p:embeddedFont>
    <p:embeddedFont>
      <p:font typeface="HGP創英角ﾎﾟｯﾌﾟ体" charset="-128"/>
      <p:regular r:id="rId30"/>
    </p:embeddedFont>
    <p:embeddedFont>
      <p:font typeface="HGS創英角ﾎﾟｯﾌﾟ体" charset="-128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ＭＳ Ｐゴシック" pitchFamily="34" charset="-128"/>
      <p:regular r:id="rId36"/>
    </p:embeddedFont>
    <p:embeddedFont>
      <p:font typeface="HGP明朝B" charset="-128"/>
      <p:regular r:id="rId3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既定のセクション" id="{2CA74F57-89F4-4ECD-9B10-E1BBD45A28A7}">
          <p14:sldIdLst>
            <p14:sldId id="312"/>
            <p14:sldId id="317"/>
            <p14:sldId id="321"/>
            <p14:sldId id="331"/>
            <p14:sldId id="339"/>
            <p14:sldId id="340"/>
            <p14:sldId id="336"/>
            <p14:sldId id="334"/>
            <p14:sldId id="329"/>
            <p14:sldId id="326"/>
            <p14:sldId id="330"/>
            <p14:sldId id="342"/>
            <p14:sldId id="333"/>
            <p14:sldId id="335"/>
            <p14:sldId id="341"/>
            <p14:sldId id="328"/>
            <p14:sldId id="337"/>
            <p14:sldId id="338"/>
            <p14:sldId id="332"/>
            <p14:sldId id="327"/>
            <p14:sldId id="31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CCE4FC"/>
    <a:srgbClr val="0046AD"/>
    <a:srgbClr val="FFCC00"/>
    <a:srgbClr val="CC0000"/>
    <a:srgbClr val="000000"/>
    <a:srgbClr val="FFCC99"/>
    <a:srgbClr val="969696"/>
    <a:srgbClr val="80808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7" autoAdjust="0"/>
    <p:restoredTop sz="97965" autoAdjust="0"/>
  </p:normalViewPr>
  <p:slideViewPr>
    <p:cSldViewPr snapToGrid="0">
      <p:cViewPr>
        <p:scale>
          <a:sx n="80" d="100"/>
          <a:sy n="80" d="100"/>
        </p:scale>
        <p:origin x="-594" y="492"/>
      </p:cViewPr>
      <p:guideLst>
        <p:guide orient="horz" pos="392"/>
        <p:guide orient="horz" pos="4065"/>
        <p:guide orient="horz" pos="686"/>
        <p:guide orient="horz" pos="2160"/>
        <p:guide orient="horz" pos="957"/>
        <p:guide orient="horz" pos="348"/>
        <p:guide orient="horz"/>
        <p:guide orient="horz" pos="4319"/>
        <p:guide pos="204"/>
        <p:guide pos="5556"/>
        <p:guide pos="2880"/>
      </p:guideLst>
    </p:cSldViewPr>
  </p:slideViewPr>
  <p:outlineViewPr>
    <p:cViewPr>
      <p:scale>
        <a:sx n="33" d="100"/>
        <a:sy n="33" d="100"/>
      </p:scale>
      <p:origin x="0" y="40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858" y="-72"/>
      </p:cViewPr>
      <p:guideLst>
        <p:guide orient="horz" pos="3153"/>
        <p:guide pos="2168"/>
      </p:guideLst>
    </p:cSldViewPr>
  </p:notes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3475038" y="8982075"/>
            <a:ext cx="29829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165" tIns="0" rIns="19165" bIns="0" anchor="b"/>
          <a:lstStyle>
            <a:lvl1pPr defTabSz="9191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458788" defTabSz="9191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919163" defTabSz="9191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73188" defTabSz="919163">
              <a:defRPr sz="2400">
                <a:solidFill>
                  <a:schemeClr val="tx1"/>
                </a:solidFill>
                <a:latin typeface="Arial" charset="0"/>
              </a:defRPr>
            </a:lvl4pPr>
            <a:lvl5pPr defTabSz="919163">
              <a:defRPr sz="2400">
                <a:solidFill>
                  <a:schemeClr val="tx1"/>
                </a:solidFill>
                <a:latin typeface="Arial" charset="0"/>
              </a:defRPr>
            </a:lvl5pPr>
            <a:lvl6pPr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D7BEA6CB-C98B-47ED-BAA0-9E3083BE45A2}" type="slidenum">
              <a:rPr lang="ja-JP" altLang="en-US" sz="1000" smtClean="0"/>
              <a:pPr algn="r">
                <a:defRPr/>
              </a:pPr>
              <a:t>‹#›</a:t>
            </a:fld>
            <a:endParaRPr lang="en-US" altLang="ja-JP" sz="1000" smtClean="0"/>
          </a:p>
        </p:txBody>
      </p:sp>
    </p:spTree>
    <p:extLst>
      <p:ext uri="{BB962C8B-B14F-4D97-AF65-F5344CB8AC3E}">
        <p14:creationId xmlns="" xmlns:p14="http://schemas.microsoft.com/office/powerpoint/2010/main" val="2680563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3275" y="796925"/>
            <a:ext cx="5335588" cy="4002088"/>
          </a:xfrm>
          <a:prstGeom prst="rect">
            <a:avLst/>
          </a:prstGeom>
          <a:noFill/>
          <a:ln w="12699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070" name="Rectangle 22"/>
          <p:cNvSpPr>
            <a:spLocks noGrp="1" noChangeArrowheads="1"/>
          </p:cNvSpPr>
          <p:nvPr>
            <p:ph type="dt" idx="1"/>
          </p:nvPr>
        </p:nvSpPr>
        <p:spPr bwMode="auto">
          <a:xfrm>
            <a:off x="3475038" y="217488"/>
            <a:ext cx="31527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165" tIns="0" rIns="19165" bIns="0" numCol="1" anchor="t" anchorCtr="0" compatLnSpc="1">
            <a:prstTxWarp prst="textNoShape">
              <a:avLst/>
            </a:prstTxWarp>
          </a:bodyPr>
          <a:lstStyle>
            <a:lvl1pPr algn="r" defTabSz="727075">
              <a:defRPr sz="1000" i="1"/>
            </a:lvl1pPr>
          </a:lstStyle>
          <a:p>
            <a:pPr>
              <a:defRPr/>
            </a:pPr>
            <a:fld id="{4270978D-1B24-47DF-81BB-E1549820BABA}" type="datetime1">
              <a:rPr lang="ja-JP" altLang="en-US"/>
              <a:pPr>
                <a:defRPr/>
              </a:pPr>
              <a:t>2015/12/11</a:t>
            </a:fld>
            <a:endParaRPr lang="en-US" altLang="ja-JP"/>
          </a:p>
        </p:txBody>
      </p:sp>
      <p:sp>
        <p:nvSpPr>
          <p:cNvPr id="2071" name="Rectangle 2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475038" y="9431338"/>
            <a:ext cx="31527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165" tIns="0" rIns="19165" bIns="0" numCol="1" anchor="b" anchorCtr="0" compatLnSpc="1">
            <a:prstTxWarp prst="textNoShape">
              <a:avLst/>
            </a:prstTxWarp>
          </a:bodyPr>
          <a:lstStyle>
            <a:lvl1pPr algn="r" defTabSz="727075">
              <a:defRPr sz="1000"/>
            </a:lvl1pPr>
          </a:lstStyle>
          <a:p>
            <a:pPr>
              <a:defRPr/>
            </a:pPr>
            <a:fld id="{461E5F12-77FD-4395-B580-8DB03DE42EA0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2076" name="Rectangle 28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5016500"/>
            <a:ext cx="5538788" cy="449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446" tIns="43127" rIns="89446" bIns="43127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ja-JP" noProof="0" smtClean="0"/>
          </a:p>
        </p:txBody>
      </p:sp>
    </p:spTree>
    <p:extLst>
      <p:ext uri="{BB962C8B-B14F-4D97-AF65-F5344CB8AC3E}">
        <p14:creationId xmlns="" xmlns:p14="http://schemas.microsoft.com/office/powerpoint/2010/main" val="8477378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85883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defTabSz="85883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defTabSz="85883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defTabSz="85883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defTabSz="85883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2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727075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27075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27075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27075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27075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270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270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270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270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3E16E02-6438-48BA-996B-E86E80A04239}" type="datetime1">
              <a:rPr lang="ja-JP" altLang="en-US" sz="1000" smtClean="0"/>
              <a:pPr>
                <a:spcBef>
                  <a:spcPct val="0"/>
                </a:spcBef>
              </a:pPr>
              <a:t>2015/12/11</a:t>
            </a:fld>
            <a:endParaRPr lang="en-US" altLang="ja-JP" sz="1000" smtClean="0"/>
          </a:p>
        </p:txBody>
      </p:sp>
      <p:sp>
        <p:nvSpPr>
          <p:cNvPr id="14339" name="Rectangle 2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27075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27075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27075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27075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27075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270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270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270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270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5CD8844B-1D3A-4D58-AEAA-DF91FC7CE9A9}" type="slidenum">
              <a:rPr lang="ja-JP" altLang="en-US" sz="1000" smtClean="0"/>
              <a:pPr>
                <a:spcBef>
                  <a:spcPct val="0"/>
                </a:spcBef>
              </a:pPr>
              <a:t>0</a:t>
            </a:fld>
            <a:endParaRPr lang="en-US" altLang="ja-JP" sz="1000" smtClean="0"/>
          </a:p>
        </p:txBody>
      </p:sp>
      <p:sp>
        <p:nvSpPr>
          <p:cNvPr id="143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270978D-1B24-47DF-81BB-E1549820BABA}" type="datetime1">
              <a:rPr lang="ja-JP" altLang="en-US" smtClean="0"/>
              <a:pPr>
                <a:defRPr/>
              </a:pPr>
              <a:t>2015/12/11</a:t>
            </a:fld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1E5F12-77FD-4395-B580-8DB03DE42EA0}" type="slidenum">
              <a:rPr lang="ja-JP" altLang="en-US" smtClean="0"/>
              <a:pPr>
                <a:defRPr/>
              </a:pPr>
              <a:t>6</a:t>
            </a:fld>
            <a:endParaRPr lang="en-US" altLang="ja-JP"/>
          </a:p>
        </p:txBody>
      </p:sp>
    </p:spTree>
    <p:extLst>
      <p:ext uri="{BB962C8B-B14F-4D97-AF65-F5344CB8AC3E}">
        <p14:creationId xmlns="" xmlns:p14="http://schemas.microsoft.com/office/powerpoint/2010/main" val="2031487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270978D-1B24-47DF-81BB-E1549820BABA}" type="datetime1">
              <a:rPr lang="ja-JP" altLang="en-US" smtClean="0"/>
              <a:pPr>
                <a:defRPr/>
              </a:pPr>
              <a:t>2015/12/11</a:t>
            </a:fld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1E5F12-77FD-4395-B580-8DB03DE42EA0}" type="slidenum">
              <a:rPr lang="ja-JP" altLang="en-US" smtClean="0"/>
              <a:pPr>
                <a:defRPr/>
              </a:pPr>
              <a:t>11</a:t>
            </a:fld>
            <a:endParaRPr lang="en-US" altLang="ja-JP"/>
          </a:p>
        </p:txBody>
      </p:sp>
    </p:spTree>
    <p:extLst>
      <p:ext uri="{BB962C8B-B14F-4D97-AF65-F5344CB8AC3E}">
        <p14:creationId xmlns="" xmlns:p14="http://schemas.microsoft.com/office/powerpoint/2010/main" val="2031487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270978D-1B24-47DF-81BB-E1549820BABA}" type="datetime1">
              <a:rPr lang="ja-JP" altLang="en-US" smtClean="0"/>
              <a:pPr>
                <a:defRPr/>
              </a:pPr>
              <a:t>2015/12/11</a:t>
            </a:fld>
            <a:endParaRPr lang="en-US" altLang="ja-JP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1E5F12-77FD-4395-B580-8DB03DE42EA0}" type="slidenum">
              <a:rPr lang="ja-JP" altLang="en-US" smtClean="0"/>
              <a:pPr>
                <a:defRPr/>
              </a:pPr>
              <a:t>12</a:t>
            </a:fld>
            <a:endParaRPr lang="en-US" altLang="ja-JP"/>
          </a:p>
        </p:txBody>
      </p:sp>
    </p:spTree>
    <p:extLst>
      <p:ext uri="{BB962C8B-B14F-4D97-AF65-F5344CB8AC3E}">
        <p14:creationId xmlns="" xmlns:p14="http://schemas.microsoft.com/office/powerpoint/2010/main" val="785053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270978D-1B24-47DF-81BB-E1549820BABA}" type="datetime1">
              <a:rPr lang="ja-JP" altLang="en-US" smtClean="0"/>
              <a:pPr>
                <a:defRPr/>
              </a:pPr>
              <a:t>2015/12/11</a:t>
            </a:fld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1E5F12-77FD-4395-B580-8DB03DE42EA0}" type="slidenum">
              <a:rPr lang="ja-JP" altLang="en-US" smtClean="0"/>
              <a:pPr>
                <a:defRPr/>
              </a:pPr>
              <a:t>13</a:t>
            </a:fld>
            <a:endParaRPr lang="en-US" altLang="ja-JP"/>
          </a:p>
        </p:txBody>
      </p:sp>
    </p:spTree>
    <p:extLst>
      <p:ext uri="{BB962C8B-B14F-4D97-AF65-F5344CB8AC3E}">
        <p14:creationId xmlns="" xmlns:p14="http://schemas.microsoft.com/office/powerpoint/2010/main" val="1527103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270978D-1B24-47DF-81BB-E1549820BABA}" type="datetime1">
              <a:rPr lang="ja-JP" altLang="en-US" smtClean="0"/>
              <a:pPr>
                <a:defRPr/>
              </a:pPr>
              <a:t>2015/12/11</a:t>
            </a:fld>
            <a:endParaRPr lang="en-US" altLang="ja-JP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1E5F12-77FD-4395-B580-8DB03DE42EA0}" type="slidenum">
              <a:rPr lang="ja-JP" altLang="en-US" smtClean="0"/>
              <a:pPr>
                <a:defRPr/>
              </a:pPr>
              <a:t>14</a:t>
            </a:fld>
            <a:endParaRPr lang="en-US" altLang="ja-JP"/>
          </a:p>
        </p:txBody>
      </p:sp>
    </p:spTree>
    <p:extLst>
      <p:ext uri="{BB962C8B-B14F-4D97-AF65-F5344CB8AC3E}">
        <p14:creationId xmlns="" xmlns:p14="http://schemas.microsoft.com/office/powerpoint/2010/main" val="785053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270978D-1B24-47DF-81BB-E1549820BABA}" type="datetime1">
              <a:rPr lang="ja-JP" altLang="en-US" smtClean="0"/>
              <a:pPr>
                <a:defRPr/>
              </a:pPr>
              <a:t>2015/12/11</a:t>
            </a:fld>
            <a:endParaRPr lang="en-US" altLang="ja-JP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1E5F12-77FD-4395-B580-8DB03DE42EA0}" type="slidenum">
              <a:rPr lang="ja-JP" altLang="en-US" smtClean="0"/>
              <a:pPr>
                <a:defRPr/>
              </a:pPr>
              <a:t>18</a:t>
            </a:fld>
            <a:endParaRPr lang="en-US" altLang="ja-JP"/>
          </a:p>
        </p:txBody>
      </p:sp>
    </p:spTree>
    <p:extLst>
      <p:ext uri="{BB962C8B-B14F-4D97-AF65-F5344CB8AC3E}">
        <p14:creationId xmlns="" xmlns:p14="http://schemas.microsoft.com/office/powerpoint/2010/main" val="3096982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32"/>
          <p:cNvSpPr>
            <a:spLocks noChangeShapeType="1"/>
          </p:cNvSpPr>
          <p:nvPr userDrawn="1"/>
        </p:nvSpPr>
        <p:spPr bwMode="auto">
          <a:xfrm>
            <a:off x="320675" y="1333500"/>
            <a:ext cx="8499475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pic>
        <p:nvPicPr>
          <p:cNvPr id="3" name="Picture 251" descr="TDK_Mark_RGB_W100m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50" y="457200"/>
            <a:ext cx="252412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コンテンツ プレースホルダー 4"/>
          <p:cNvSpPr>
            <a:spLocks noGrp="1"/>
          </p:cNvSpPr>
          <p:nvPr>
            <p:ph sz="quarter" idx="10"/>
          </p:nvPr>
        </p:nvSpPr>
        <p:spPr>
          <a:xfrm>
            <a:off x="10077450" y="4505325"/>
            <a:ext cx="9144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3855388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10092439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01689585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69148093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19361450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="" xmlns:p14="http://schemas.microsoft.com/office/powerpoint/2010/main" val="336081794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61278837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67470366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94227270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98206507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="" xmlns:p14="http://schemas.microsoft.com/office/powerpoint/2010/main" val="211987862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9926872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="" xmlns:p14="http://schemas.microsoft.com/office/powerpoint/2010/main" val="4018032583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5187843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7120855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="" xmlns:p14="http://schemas.microsoft.com/office/powerpoint/2010/main" val="2208567624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66612551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75649416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06038731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69390329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="" xmlns:p14="http://schemas.microsoft.com/office/powerpoint/2010/main" val="3267863096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="" xmlns:p14="http://schemas.microsoft.com/office/powerpoint/2010/main" val="1269098471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46"/>
          <p:cNvSpPr txBox="1">
            <a:spLocks noChangeArrowheads="1"/>
          </p:cNvSpPr>
          <p:nvPr userDrawn="1"/>
        </p:nvSpPr>
        <p:spPr bwMode="auto">
          <a:xfrm>
            <a:off x="4864100" y="6643688"/>
            <a:ext cx="2314575" cy="13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de-DE" altLang="ja-JP" sz="1000" dirty="0" smtClean="0">
                <a:solidFill>
                  <a:srgbClr val="808080"/>
                </a:solidFill>
                <a:ea typeface="HGP明朝B" pitchFamily="18" charset="-128"/>
              </a:rPr>
              <a:t>TDK HK, ADMIN-MS DEPT, CINDY YEE</a:t>
            </a:r>
          </a:p>
        </p:txBody>
      </p:sp>
      <p:sp>
        <p:nvSpPr>
          <p:cNvPr id="1027" name="Text Box 244"/>
          <p:cNvSpPr txBox="1">
            <a:spLocks noChangeArrowheads="1"/>
          </p:cNvSpPr>
          <p:nvPr userDrawn="1"/>
        </p:nvSpPr>
        <p:spPr bwMode="auto">
          <a:xfrm>
            <a:off x="333375" y="6654800"/>
            <a:ext cx="2886075" cy="12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de-DE" altLang="ja-JP" sz="900" dirty="0" smtClean="0">
                <a:solidFill>
                  <a:srgbClr val="808080"/>
                </a:solidFill>
                <a:ea typeface="ＭＳ Ｐゴシック" pitchFamily="50" charset="-128"/>
                <a:sym typeface="Symbol" pitchFamily="18" charset="2"/>
              </a:rPr>
              <a:t>Copyright</a:t>
            </a:r>
            <a:r>
              <a:rPr lang="en-US" altLang="ja-JP" sz="900" baseline="30000" dirty="0" smtClean="0">
                <a:solidFill>
                  <a:srgbClr val="808080"/>
                </a:solidFill>
                <a:ea typeface="ＭＳ Ｐゴシック" pitchFamily="50" charset="-128"/>
              </a:rPr>
              <a:t>©  </a:t>
            </a:r>
            <a:r>
              <a:rPr lang="en-US" altLang="ja-JP" sz="900" dirty="0" smtClean="0">
                <a:solidFill>
                  <a:srgbClr val="808080"/>
                </a:solidFill>
                <a:ea typeface="ＭＳ Ｐゴシック" pitchFamily="50" charset="-128"/>
              </a:rPr>
              <a:t>2015 TDK Corporation. All rights reserved.</a:t>
            </a:r>
            <a:endParaRPr lang="ja-JP" altLang="de-DE" sz="900" dirty="0" smtClean="0">
              <a:solidFill>
                <a:srgbClr val="808080"/>
              </a:solidFill>
              <a:ea typeface="ＭＳ Ｐゴシック" pitchFamily="50" charset="-128"/>
            </a:endParaRPr>
          </a:p>
        </p:txBody>
      </p:sp>
      <p:sp>
        <p:nvSpPr>
          <p:cNvPr id="1028" name="Line 258"/>
          <p:cNvSpPr>
            <a:spLocks noChangeShapeType="1"/>
          </p:cNvSpPr>
          <p:nvPr userDrawn="1"/>
        </p:nvSpPr>
        <p:spPr bwMode="auto">
          <a:xfrm>
            <a:off x="320675" y="569913"/>
            <a:ext cx="8499475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1029" name="Line 266"/>
          <p:cNvSpPr>
            <a:spLocks noChangeShapeType="1"/>
          </p:cNvSpPr>
          <p:nvPr userDrawn="1"/>
        </p:nvSpPr>
        <p:spPr bwMode="auto">
          <a:xfrm>
            <a:off x="323850" y="6562725"/>
            <a:ext cx="84963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pic>
        <p:nvPicPr>
          <p:cNvPr id="1030" name="Picture 293" descr="TDK_Mark_RGB_W100mm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00013"/>
            <a:ext cx="134937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336" name="Text Box 296"/>
          <p:cNvSpPr txBox="1">
            <a:spLocks noChangeArrowheads="1"/>
          </p:cNvSpPr>
          <p:nvPr userDrawn="1"/>
        </p:nvSpPr>
        <p:spPr bwMode="auto">
          <a:xfrm>
            <a:off x="8169275" y="6627813"/>
            <a:ext cx="6429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2066925" algn="l"/>
                <a:tab pos="3314700" algn="l"/>
                <a:tab pos="3857625" algn="l"/>
                <a:tab pos="45720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2066925" algn="l"/>
                <a:tab pos="3314700" algn="l"/>
                <a:tab pos="3857625" algn="l"/>
                <a:tab pos="45720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2066925" algn="l"/>
                <a:tab pos="3314700" algn="l"/>
                <a:tab pos="3857625" algn="l"/>
                <a:tab pos="45720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2066925" algn="l"/>
                <a:tab pos="3314700" algn="l"/>
                <a:tab pos="3857625" algn="l"/>
                <a:tab pos="45720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2066925" algn="l"/>
                <a:tab pos="3314700" algn="l"/>
                <a:tab pos="3857625" algn="l"/>
                <a:tab pos="45720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  <a:tab pos="3314700" algn="l"/>
                <a:tab pos="3857625" algn="l"/>
                <a:tab pos="45720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  <a:tab pos="3314700" algn="l"/>
                <a:tab pos="3857625" algn="l"/>
                <a:tab pos="45720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  <a:tab pos="3314700" algn="l"/>
                <a:tab pos="3857625" algn="l"/>
                <a:tab pos="45720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  <a:tab pos="3314700" algn="l"/>
                <a:tab pos="3857625" algn="l"/>
                <a:tab pos="45720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altLang="ja-JP" sz="1000" smtClean="0">
                <a:solidFill>
                  <a:srgbClr val="808080"/>
                </a:solidFill>
                <a:ea typeface="ＭＳ Ｐゴシック" pitchFamily="50" charset="-128"/>
              </a:rPr>
              <a:t>- </a:t>
            </a:r>
            <a:fld id="{796BDDF8-1DE8-40A4-A6C3-5C36248C5BEE}" type="slidenum">
              <a:rPr lang="en-US" altLang="ja-JP" sz="1000" smtClean="0">
                <a:solidFill>
                  <a:srgbClr val="808080"/>
                </a:solidFill>
                <a:ea typeface="ＭＳ Ｐゴシック" pitchFamily="50" charset="-128"/>
              </a:rPr>
              <a:pPr algn="r">
                <a:spcBef>
                  <a:spcPct val="50000"/>
                </a:spcBef>
                <a:defRPr/>
              </a:pPr>
              <a:t>‹#›</a:t>
            </a:fld>
            <a:r>
              <a:rPr lang="en-US" altLang="ja-JP" sz="1000" smtClean="0">
                <a:solidFill>
                  <a:srgbClr val="808080"/>
                </a:solidFill>
                <a:ea typeface="ＭＳ Ｐゴシック" pitchFamily="50" charset="-128"/>
              </a:rPr>
              <a:t> -</a:t>
            </a:r>
          </a:p>
        </p:txBody>
      </p:sp>
      <p:sp>
        <p:nvSpPr>
          <p:cNvPr id="1032" name="Text Box 298"/>
          <p:cNvSpPr txBox="1">
            <a:spLocks noChangeArrowheads="1"/>
          </p:cNvSpPr>
          <p:nvPr userDrawn="1"/>
        </p:nvSpPr>
        <p:spPr bwMode="auto">
          <a:xfrm>
            <a:off x="3446463" y="6627813"/>
            <a:ext cx="1296987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de-DE" altLang="ja-JP" sz="1100" dirty="0" smtClean="0">
                <a:solidFill>
                  <a:srgbClr val="808080"/>
                </a:solidFill>
                <a:ea typeface="HGPｺﾞｼｯｸE" pitchFamily="50" charset="-128"/>
              </a:rPr>
              <a:t>THK H@W Project</a:t>
            </a:r>
          </a:p>
        </p:txBody>
      </p:sp>
      <p:sp>
        <p:nvSpPr>
          <p:cNvPr id="1033" name="Text Box 300"/>
          <p:cNvSpPr txBox="1">
            <a:spLocks noChangeArrowheads="1"/>
          </p:cNvSpPr>
          <p:nvPr userDrawn="1"/>
        </p:nvSpPr>
        <p:spPr bwMode="auto">
          <a:xfrm>
            <a:off x="7416800" y="6643688"/>
            <a:ext cx="1085850" cy="13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altLang="ja-JP" sz="1000" dirty="0" smtClean="0">
                <a:solidFill>
                  <a:srgbClr val="808080"/>
                </a:solidFill>
                <a:ea typeface="HGP明朝B" pitchFamily="18" charset="-128"/>
              </a:rPr>
              <a:t>Dec 16</a:t>
            </a:r>
            <a:r>
              <a:rPr lang="de-DE" altLang="ja-JP" sz="1000" dirty="0" smtClean="0">
                <a:solidFill>
                  <a:srgbClr val="808080"/>
                </a:solidFill>
                <a:ea typeface="HGP明朝B" pitchFamily="18" charset="-128"/>
              </a:rPr>
              <a:t>, 2015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defTabSz="7175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7175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2pPr>
      <a:lvl3pPr algn="l" defTabSz="7175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3pPr>
      <a:lvl4pPr algn="l" defTabSz="7175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4pPr>
      <a:lvl5pPr algn="l" defTabSz="7175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5pPr>
      <a:lvl6pPr marL="457200" algn="l" defTabSz="717550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6pPr>
      <a:lvl7pPr marL="914400" algn="l" defTabSz="717550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7pPr>
      <a:lvl8pPr marL="1371600" algn="l" defTabSz="717550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8pPr>
      <a:lvl9pPr marL="1828800" algn="l" defTabSz="717550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9pPr>
    </p:titleStyle>
    <p:bodyStyle>
      <a:lvl1pPr marL="317500" indent="-317500" algn="l" defTabSz="86360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6600"/>
        </a:buClr>
        <a:buFont typeface="Symbol" pitchFamily="18" charset="2"/>
        <a:defRPr sz="1600">
          <a:solidFill>
            <a:srgbClr val="000000"/>
          </a:solidFill>
          <a:latin typeface="+mn-lt"/>
          <a:ea typeface="+mn-ea"/>
          <a:cs typeface="+mn-cs"/>
        </a:defRPr>
      </a:lvl1pPr>
      <a:lvl2pPr marL="952500" indent="-381000" algn="l" defTabSz="863600" rtl="0" eaLnBrk="0" fontAlgn="base" hangingPunct="0">
        <a:spcBef>
          <a:spcPct val="50000"/>
        </a:spcBef>
        <a:spcAft>
          <a:spcPct val="0"/>
        </a:spcAft>
        <a:buClr>
          <a:srgbClr val="CC0000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619250" indent="-382588" algn="l" defTabSz="863600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5000"/>
        <a:buFont typeface="Wingdings" pitchFamily="2" charset="2"/>
        <a:buChar char="o"/>
        <a:defRPr sz="2100">
          <a:solidFill>
            <a:schemeClr val="tx1"/>
          </a:solidFill>
          <a:latin typeface="+mn-lt"/>
        </a:defRPr>
      </a:lvl3pPr>
      <a:lvl4pPr marL="2190750" indent="-285750" algn="l" defTabSz="863600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5000"/>
        <a:buFont typeface="Wingdings" pitchFamily="2" charset="2"/>
        <a:buChar char="o"/>
        <a:defRPr>
          <a:solidFill>
            <a:schemeClr val="tx1"/>
          </a:solidFill>
          <a:latin typeface="+mn-lt"/>
        </a:defRPr>
      </a:lvl4pPr>
      <a:lvl5pPr marL="2706688" indent="-268288" algn="l" defTabSz="8636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5pPr>
      <a:lvl6pPr marL="3163888" indent="-268288" algn="l" defTabSz="863600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6pPr>
      <a:lvl7pPr marL="3621088" indent="-268288" algn="l" defTabSz="863600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7pPr>
      <a:lvl8pPr marL="4078288" indent="-268288" algn="l" defTabSz="863600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8pPr>
      <a:lvl9pPr marL="4535488" indent="-268288" algn="l" defTabSz="863600" rtl="0" fontAlgn="base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TDK_Mark_BlueRGB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3049588"/>
            <a:ext cx="30099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2"/>
          <p:cNvSpPr txBox="1">
            <a:spLocks noChangeArrowheads="1"/>
          </p:cNvSpPr>
          <p:nvPr/>
        </p:nvSpPr>
        <p:spPr bwMode="auto">
          <a:xfrm>
            <a:off x="692150" y="1617731"/>
            <a:ext cx="7080250" cy="354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tabLst>
                <a:tab pos="2066925" algn="l"/>
                <a:tab pos="3314700" algn="l"/>
                <a:tab pos="3857625" algn="l"/>
                <a:tab pos="45720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066925" algn="l"/>
                <a:tab pos="3314700" algn="l"/>
                <a:tab pos="3857625" algn="l"/>
                <a:tab pos="45720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066925" algn="l"/>
                <a:tab pos="3314700" algn="l"/>
                <a:tab pos="3857625" algn="l"/>
                <a:tab pos="45720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066925" algn="l"/>
                <a:tab pos="3314700" algn="l"/>
                <a:tab pos="3857625" algn="l"/>
                <a:tab pos="45720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066925" algn="l"/>
                <a:tab pos="3314700" algn="l"/>
                <a:tab pos="3857625" algn="l"/>
                <a:tab pos="45720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  <a:tab pos="3314700" algn="l"/>
                <a:tab pos="3857625" algn="l"/>
                <a:tab pos="45720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  <a:tab pos="3314700" algn="l"/>
                <a:tab pos="3857625" algn="l"/>
                <a:tab pos="45720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  <a:tab pos="3314700" algn="l"/>
                <a:tab pos="3857625" algn="l"/>
                <a:tab pos="45720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  <a:tab pos="3314700" algn="l"/>
                <a:tab pos="3857625" algn="l"/>
                <a:tab pos="45720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60000"/>
              </a:spcBef>
            </a:pPr>
            <a:r>
              <a:rPr lang="en-US" altLang="ja-JP" sz="3600" dirty="0" err="1" smtClean="0">
                <a:solidFill>
                  <a:srgbClr val="0070C0"/>
                </a:solidFill>
                <a:ea typeface="HGPｺﾞｼｯｸE" pitchFamily="50" charset="-128"/>
              </a:rPr>
              <a:t>Health@Work</a:t>
            </a:r>
            <a:r>
              <a:rPr lang="en-US" altLang="ja-JP" sz="3600" dirty="0" smtClean="0">
                <a:solidFill>
                  <a:srgbClr val="0070C0"/>
                </a:solidFill>
                <a:ea typeface="HGPｺﾞｼｯｸE" pitchFamily="50" charset="-128"/>
              </a:rPr>
              <a:t> Project </a:t>
            </a:r>
          </a:p>
          <a:p>
            <a:pPr>
              <a:lnSpc>
                <a:spcPct val="90000"/>
              </a:lnSpc>
              <a:spcBef>
                <a:spcPct val="60000"/>
              </a:spcBef>
            </a:pPr>
            <a:r>
              <a:rPr lang="en-US" altLang="ja-JP" sz="3600" dirty="0" smtClean="0">
                <a:solidFill>
                  <a:srgbClr val="0070C0"/>
                </a:solidFill>
                <a:ea typeface="HGPｺﾞｼｯｸE" pitchFamily="50" charset="-128"/>
              </a:rPr>
              <a:t>TDK </a:t>
            </a:r>
            <a:r>
              <a:rPr lang="en-US" altLang="ja-JP" sz="3600" dirty="0" err="1" smtClean="0">
                <a:solidFill>
                  <a:srgbClr val="0070C0"/>
                </a:solidFill>
                <a:ea typeface="HGPｺﾞｼｯｸE" pitchFamily="50" charset="-128"/>
              </a:rPr>
              <a:t>Hongkong</a:t>
            </a:r>
            <a:r>
              <a:rPr lang="en-US" altLang="ja-JP" sz="3600" dirty="0" smtClean="0">
                <a:solidFill>
                  <a:srgbClr val="0070C0"/>
                </a:solidFill>
                <a:ea typeface="HGPｺﾞｼｯｸE" pitchFamily="50" charset="-128"/>
              </a:rPr>
              <a:t> Co., Ltd.</a:t>
            </a:r>
            <a:endParaRPr lang="de-DE" altLang="ja-JP" sz="3600" dirty="0" smtClean="0">
              <a:solidFill>
                <a:srgbClr val="0070C0"/>
              </a:solidFill>
              <a:ea typeface="HGPｺﾞｼｯｸE" pitchFamily="50" charset="-128"/>
            </a:endParaRPr>
          </a:p>
          <a:p>
            <a:pPr>
              <a:lnSpc>
                <a:spcPct val="90000"/>
              </a:lnSpc>
              <a:spcBef>
                <a:spcPct val="60000"/>
              </a:spcBef>
            </a:pPr>
            <a:endParaRPr lang="de-DE" altLang="en-US" sz="2400" dirty="0" smtClean="0">
              <a:solidFill>
                <a:srgbClr val="000000"/>
              </a:solidFill>
              <a:ea typeface="HGPｺﾞｼｯｸE" pitchFamily="50" charset="-128"/>
            </a:endParaRPr>
          </a:p>
          <a:p>
            <a:pPr>
              <a:lnSpc>
                <a:spcPct val="90000"/>
              </a:lnSpc>
              <a:spcBef>
                <a:spcPct val="60000"/>
              </a:spcBef>
            </a:pPr>
            <a:r>
              <a:rPr lang="de-DE" altLang="en-US" sz="2400" dirty="0" smtClean="0">
                <a:solidFill>
                  <a:srgbClr val="000000"/>
                </a:solidFill>
                <a:ea typeface="HGPｺﾞｼｯｸE" pitchFamily="50" charset="-128"/>
              </a:rPr>
              <a:t>Cindy Yee</a:t>
            </a:r>
          </a:p>
          <a:p>
            <a:pPr>
              <a:lnSpc>
                <a:spcPct val="90000"/>
              </a:lnSpc>
              <a:spcBef>
                <a:spcPct val="60000"/>
              </a:spcBef>
            </a:pPr>
            <a:r>
              <a:rPr lang="de-DE" altLang="en-US" sz="2400" dirty="0" smtClean="0">
                <a:solidFill>
                  <a:srgbClr val="000000"/>
                </a:solidFill>
                <a:ea typeface="HGPｺﾞｼｯｸE" pitchFamily="50" charset="-128"/>
              </a:rPr>
              <a:t>Admin-MS </a:t>
            </a:r>
            <a:r>
              <a:rPr lang="de-DE" altLang="en-US" sz="2400" dirty="0">
                <a:solidFill>
                  <a:srgbClr val="000000"/>
                </a:solidFill>
                <a:ea typeface="HGPｺﾞｼｯｸE" pitchFamily="50" charset="-128"/>
              </a:rPr>
              <a:t>Dept </a:t>
            </a:r>
            <a:endParaRPr lang="de-DE" altLang="en-US" sz="2400" dirty="0" smtClean="0">
              <a:solidFill>
                <a:srgbClr val="000000"/>
              </a:solidFill>
              <a:ea typeface="HGPｺﾞｼｯｸE" pitchFamily="50" charset="-128"/>
            </a:endParaRPr>
          </a:p>
          <a:p>
            <a:pPr>
              <a:lnSpc>
                <a:spcPct val="90000"/>
              </a:lnSpc>
              <a:spcBef>
                <a:spcPct val="60000"/>
              </a:spcBef>
            </a:pPr>
            <a:r>
              <a:rPr lang="de-DE" altLang="en-US" sz="2400" dirty="0" smtClean="0">
                <a:solidFill>
                  <a:srgbClr val="000000"/>
                </a:solidFill>
                <a:ea typeface="HGPｺﾞｼｯｸE" pitchFamily="50" charset="-128"/>
              </a:rPr>
              <a:t>2015.12.16</a:t>
            </a:r>
            <a:endParaRPr lang="de-DE" altLang="ja-JP" sz="2400" dirty="0" smtClean="0">
              <a:solidFill>
                <a:srgbClr val="0070C0"/>
              </a:solidFill>
              <a:ea typeface="HGPｺﾞｼｯｸE" pitchFamily="50" charset="-128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457200" y="677916"/>
            <a:ext cx="8229600" cy="472967"/>
          </a:xfrm>
        </p:spPr>
        <p:txBody>
          <a:bodyPr/>
          <a:lstStyle/>
          <a:p>
            <a:pPr eaLnBrk="1" hangingPunct="1"/>
            <a:r>
              <a:rPr lang="en-US" altLang="ja-JP" b="0" dirty="0">
                <a:solidFill>
                  <a:srgbClr val="00B050"/>
                </a:solidFill>
                <a:ea typeface="HGPｺﾞｼｯｸE" pitchFamily="50" charset="-128"/>
              </a:rPr>
              <a:t>Veggie Mondays 12 times a year</a:t>
            </a:r>
            <a:endParaRPr lang="ja-JP" altLang="en-GB" b="0" dirty="0">
              <a:solidFill>
                <a:srgbClr val="00B050"/>
              </a:solidFill>
              <a:ea typeface="HGPｺﾞｼｯｸE" pitchFamily="50" charset="-128"/>
            </a:endParaRPr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idx="1"/>
          </p:nvPr>
        </p:nvSpPr>
        <p:spPr>
          <a:xfrm>
            <a:off x="4666592" y="1245476"/>
            <a:ext cx="4040188" cy="2128345"/>
          </a:xfrm>
        </p:spPr>
        <p:txBody>
          <a:bodyPr anchor="t"/>
          <a:lstStyle/>
          <a:p>
            <a:r>
              <a:rPr lang="zh-TW" altLang="en-US" sz="1800" dirty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一年</a:t>
            </a:r>
            <a:r>
              <a:rPr lang="en-US" altLang="zh-TW" sz="1800" dirty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12</a:t>
            </a:r>
            <a:r>
              <a:rPr lang="zh-TW" altLang="en-US" sz="1800" dirty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次的綠色</a:t>
            </a:r>
            <a:r>
              <a:rPr lang="zh-TW" altLang="en-US" sz="1800" dirty="0" smtClean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蔬菜星期一</a:t>
            </a:r>
            <a:endParaRPr lang="en-US" altLang="zh-TW" sz="1800" dirty="0" smtClean="0">
              <a:solidFill>
                <a:srgbClr val="00B05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altLang="zh-TW" sz="1800" dirty="0" smtClean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TW" altLang="en-US" sz="1800" dirty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在每月安排其中一個</a:t>
            </a:r>
            <a:r>
              <a:rPr lang="zh-TW" altLang="en-US" sz="1800" dirty="0" smtClean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星期一</a:t>
            </a:r>
            <a:r>
              <a:rPr lang="en-US" altLang="zh-TW" sz="1800" dirty="0" smtClean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)</a:t>
            </a:r>
            <a:endParaRPr lang="zh-TW" altLang="en-US" sz="1800" dirty="0">
              <a:solidFill>
                <a:srgbClr val="00B05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包括</a:t>
            </a:r>
            <a:r>
              <a:rPr lang="en-US" altLang="zh-TW" sz="1800" dirty="0"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次準備和分發載滿有機蔬菜，甜粟米和各種</a:t>
            </a:r>
            <a:r>
              <a:rPr lang="zh-TW" altLang="en-US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豆類的沙拉盒</a:t>
            </a:r>
            <a:endParaRPr lang="zh-TW" altLang="en-US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及</a:t>
            </a:r>
            <a:r>
              <a:rPr lang="en-US" altLang="zh-TW" sz="1800" dirty="0"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次在每季度的生日慶祝活動，訂購現貨沙拉菜盤及沙拉水果盤</a:t>
            </a:r>
            <a:endParaRPr lang="en-US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2" name="內容版面配置區 1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55" r="14666"/>
          <a:stretch/>
        </p:blipFill>
        <p:spPr>
          <a:xfrm>
            <a:off x="504498" y="3515719"/>
            <a:ext cx="4004441" cy="2774731"/>
          </a:xfrm>
        </p:spPr>
      </p:pic>
      <p:sp>
        <p:nvSpPr>
          <p:cNvPr id="18" name="テキスト プレースホルダー 17"/>
          <p:cNvSpPr>
            <a:spLocks noGrp="1"/>
          </p:cNvSpPr>
          <p:nvPr>
            <p:ph type="body" sz="quarter" idx="3"/>
          </p:nvPr>
        </p:nvSpPr>
        <p:spPr>
          <a:xfrm>
            <a:off x="435632" y="1277007"/>
            <a:ext cx="4041775" cy="2081048"/>
          </a:xfrm>
        </p:spPr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Prepare and distribute a combination of organic veggies and canned sweet corn and legumes in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salad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boxes for 8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times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Order trays of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veggie and fruit salad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be consumed at quarterly birthday celebrations for 4 times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156" y="3067051"/>
            <a:ext cx="3962942" cy="322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5017958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457199" y="611241"/>
            <a:ext cx="8466083" cy="472967"/>
          </a:xfrm>
        </p:spPr>
        <p:txBody>
          <a:bodyPr/>
          <a:lstStyle/>
          <a:p>
            <a:pPr eaLnBrk="1" hangingPunct="1"/>
            <a:r>
              <a:rPr lang="en-US" altLang="ja-JP" dirty="0">
                <a:solidFill>
                  <a:srgbClr val="00B050"/>
                </a:solidFill>
                <a:ea typeface="HGPｺﾞｼｯｸE" pitchFamily="50" charset="-128"/>
              </a:rPr>
              <a:t>Quarterly Homemade Lunchbox Bonus Scheme</a:t>
            </a:r>
            <a:endParaRPr lang="ja-JP" altLang="en-GB" dirty="0">
              <a:solidFill>
                <a:srgbClr val="00B050"/>
              </a:solidFill>
              <a:ea typeface="HGPｺﾞｼｯｸE" pitchFamily="50" charset="-128"/>
            </a:endParaRPr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idx="1"/>
          </p:nvPr>
        </p:nvSpPr>
        <p:spPr>
          <a:xfrm>
            <a:off x="4821918" y="1187997"/>
            <a:ext cx="4040188" cy="2469603"/>
          </a:xfrm>
        </p:spPr>
        <p:txBody>
          <a:bodyPr anchor="t"/>
          <a:lstStyle/>
          <a:p>
            <a:r>
              <a:rPr lang="zh-TW" altLang="en-US" sz="1800" dirty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季度自家製健康飯盒獎勵計畫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部門代表每</a:t>
            </a: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日報告自家製健康飯盒</a:t>
            </a:r>
            <a:endParaRPr lang="en-US" altLang="zh-TW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記錄資料作季度換</a:t>
            </a: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取額外的獎勵</a:t>
            </a:r>
            <a:endParaRPr lang="en-US" altLang="zh-TW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集齊</a:t>
            </a:r>
            <a:r>
              <a:rPr lang="en-US" altLang="zh-TW" sz="1800" dirty="0">
                <a:latin typeface="SimSun" panose="02010600030101010101" pitchFamily="2" charset="-122"/>
                <a:ea typeface="SimSun" panose="02010600030101010101" pitchFamily="2" charset="-122"/>
              </a:rPr>
              <a:t>15 </a:t>
            </a:r>
            <a:r>
              <a:rPr lang="en-US" altLang="zh-TW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zh-TW" altLang="en-US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altLang="zh-TW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25</a:t>
            </a:r>
            <a:r>
              <a:rPr lang="zh-TW" altLang="en-US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altLang="zh-TW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zh-TW" altLang="en-US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altLang="zh-TW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50</a:t>
            </a:r>
            <a:r>
              <a:rPr lang="zh-TW" altLang="en-US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 蓋印就有獎品</a:t>
            </a:r>
            <a:endParaRPr lang="zh-TW" altLang="en-US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獎品包括餐具、 玻璃飯盒、 購物袋、 健康飲料券、 </a:t>
            </a:r>
            <a:r>
              <a:rPr lang="zh-TW" altLang="en-US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百貨或</a:t>
            </a: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超市禮券等。</a:t>
            </a:r>
            <a:endParaRPr lang="en-US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2" name="內容版面配置區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63" y="3702927"/>
            <a:ext cx="4064878" cy="2794605"/>
          </a:xfrm>
        </p:spPr>
      </p:pic>
      <p:sp>
        <p:nvSpPr>
          <p:cNvPr id="18" name="テキスト プレースホルダー 17"/>
          <p:cNvSpPr>
            <a:spLocks noGrp="1"/>
          </p:cNvSpPr>
          <p:nvPr>
            <p:ph type="body" sz="quarter" idx="3"/>
          </p:nvPr>
        </p:nvSpPr>
        <p:spPr>
          <a:xfrm>
            <a:off x="435632" y="1172231"/>
            <a:ext cx="4451678" cy="2438071"/>
          </a:xfrm>
        </p:spPr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Daily report of homemade lunchboxes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Documented data for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quarterly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bonus prize redemption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</a:t>
            </a:r>
            <a:r>
              <a:rPr lang="en-US" altLang="zh-TW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zh-TW" alt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 /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 stamps for a prize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Prizes such as cutlery, glass lunchboxes, shopping bags, healthy drink vouchers, department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store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 supermarket vouchers etc.</a:t>
            </a: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78" y="3733374"/>
            <a:ext cx="3577587" cy="2683191"/>
          </a:xfrm>
        </p:spPr>
      </p:pic>
    </p:spTree>
    <p:extLst>
      <p:ext uri="{BB962C8B-B14F-4D97-AF65-F5344CB8AC3E}">
        <p14:creationId xmlns="" xmlns:p14="http://schemas.microsoft.com/office/powerpoint/2010/main" val="16064437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371475" y="601716"/>
            <a:ext cx="8229600" cy="472967"/>
          </a:xfrm>
        </p:spPr>
        <p:txBody>
          <a:bodyPr/>
          <a:lstStyle/>
          <a:p>
            <a:pPr eaLnBrk="1" hangingPunct="1"/>
            <a:r>
              <a:rPr lang="en-US" altLang="ja-JP" b="0" dirty="0" err="1">
                <a:ea typeface="HGPｺﾞｼｯｸE" pitchFamily="50" charset="-128"/>
              </a:rPr>
              <a:t>Health@Work</a:t>
            </a:r>
            <a:r>
              <a:rPr lang="en-US" altLang="ja-JP" b="0" dirty="0">
                <a:ea typeface="HGPｺﾞｼｯｸE" pitchFamily="50" charset="-128"/>
              </a:rPr>
              <a:t> Project </a:t>
            </a:r>
            <a:r>
              <a:rPr lang="en-US" altLang="ja-JP" b="0" dirty="0" smtClean="0">
                <a:ea typeface="HGPｺﾞｼｯｸE" pitchFamily="50" charset="-128"/>
              </a:rPr>
              <a:t> 2013 </a:t>
            </a:r>
            <a:r>
              <a:rPr lang="en-US" altLang="ja-JP" b="0" dirty="0">
                <a:ea typeface="HGPｺﾞｼｯｸE" pitchFamily="50" charset="-128"/>
              </a:rPr>
              <a:t>- 2016</a:t>
            </a:r>
            <a:endParaRPr lang="ja-JP" altLang="en-GB" b="0" dirty="0">
              <a:ea typeface="HGPｺﾞｼｯｸE" pitchFamily="50" charset="-128"/>
            </a:endParaRPr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idx="1"/>
          </p:nvPr>
        </p:nvSpPr>
        <p:spPr>
          <a:xfrm>
            <a:off x="2875261" y="1104406"/>
            <a:ext cx="5591858" cy="5278644"/>
          </a:xfrm>
        </p:spPr>
        <p:txBody>
          <a:bodyPr anchor="t"/>
          <a:lstStyle/>
          <a:p>
            <a:r>
              <a:rPr lang="zh-TW" altLang="en-US" sz="3200" dirty="0" smtClean="0"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實施運行</a:t>
            </a:r>
            <a:endParaRPr lang="en-US" altLang="zh-TW" sz="3200" dirty="0">
              <a:solidFill>
                <a:srgbClr val="7030A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TW" sz="2000" dirty="0" smtClean="0">
              <a:solidFill>
                <a:srgbClr val="7030A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000" dirty="0" smtClean="0">
                <a:solidFill>
                  <a:schemeClr val="bg2">
                    <a:lumMod val="7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每月的健康在職計劃資訊</a:t>
            </a:r>
            <a:endParaRPr lang="en-US" altLang="zh-TW" sz="2000" dirty="0" smtClean="0">
              <a:solidFill>
                <a:schemeClr val="bg2">
                  <a:lumMod val="75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TW" sz="2000" dirty="0">
              <a:solidFill>
                <a:schemeClr val="bg2">
                  <a:lumMod val="75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TW" sz="2000" dirty="0" smtClean="0">
              <a:solidFill>
                <a:schemeClr val="bg2">
                  <a:lumMod val="75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TW" sz="2000" dirty="0">
              <a:solidFill>
                <a:schemeClr val="bg2">
                  <a:lumMod val="75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TW" sz="2000" dirty="0" smtClean="0">
              <a:solidFill>
                <a:schemeClr val="bg2">
                  <a:lumMod val="75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TW" sz="2000" dirty="0" smtClean="0">
              <a:solidFill>
                <a:schemeClr val="bg2">
                  <a:lumMod val="75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TW" sz="2000" dirty="0" smtClean="0">
              <a:solidFill>
                <a:schemeClr val="bg2">
                  <a:lumMod val="75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000" dirty="0" smtClean="0">
                <a:solidFill>
                  <a:schemeClr val="bg2">
                    <a:lumMod val="7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政府出版物的供應</a:t>
            </a:r>
          </a:p>
          <a:p>
            <a:endParaRPr lang="en-US" altLang="zh-TW" sz="1600" dirty="0" smtClean="0">
              <a:solidFill>
                <a:srgbClr val="7030A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3"/>
          </p:nvPr>
        </p:nvSpPr>
        <p:spPr>
          <a:xfrm>
            <a:off x="340382" y="1119353"/>
            <a:ext cx="2860018" cy="4997668"/>
          </a:xfrm>
        </p:spPr>
        <p:txBody>
          <a:bodyPr anchor="t"/>
          <a:lstStyle/>
          <a:p>
            <a:r>
              <a:rPr lang="en-US" sz="32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altLang="zh-TW" sz="32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32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</a:p>
          <a:p>
            <a:endParaRPr lang="en-US" sz="1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1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Monthly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Health@Work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messages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chemeClr val="bg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Supply of government 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publications</a:t>
            </a:r>
          </a:p>
          <a:p>
            <a:endParaRPr lang="en-US" sz="1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1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3928313" y="3259723"/>
            <a:ext cx="2423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708" y="2431795"/>
            <a:ext cx="2257984" cy="165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002" y="4352511"/>
            <a:ext cx="1434968" cy="200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880" y="4352511"/>
            <a:ext cx="1553374" cy="200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893" y="2431795"/>
            <a:ext cx="2320450" cy="165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5483157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333475" y="666041"/>
            <a:ext cx="4126675" cy="472967"/>
          </a:xfrm>
        </p:spPr>
        <p:txBody>
          <a:bodyPr/>
          <a:lstStyle/>
          <a:p>
            <a:pPr eaLnBrk="1" hangingPunct="1"/>
            <a:r>
              <a:rPr lang="en-US" altLang="ja-JP" b="0" dirty="0">
                <a:solidFill>
                  <a:srgbClr val="0070C0"/>
                </a:solidFill>
                <a:ea typeface="HGPｺﾞｼｯｸE" pitchFamily="50" charset="-128"/>
              </a:rPr>
              <a:t>Other H@W concerns</a:t>
            </a:r>
            <a:endParaRPr lang="ja-JP" altLang="en-GB" b="0" dirty="0">
              <a:solidFill>
                <a:srgbClr val="0070C0"/>
              </a:solidFill>
              <a:ea typeface="HGPｺﾞｼｯｸE" pitchFamily="50" charset="-128"/>
            </a:endParaRPr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idx="1"/>
          </p:nvPr>
        </p:nvSpPr>
        <p:spPr>
          <a:xfrm>
            <a:off x="4833257" y="638503"/>
            <a:ext cx="3822172" cy="2238047"/>
          </a:xfrm>
        </p:spPr>
        <p:txBody>
          <a:bodyPr anchor="t"/>
          <a:lstStyle/>
          <a:p>
            <a:r>
              <a:rPr lang="zh-TW" altLang="en-US" sz="1600" dirty="0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其他健康在職計劃</a:t>
            </a:r>
            <a:r>
              <a:rPr lang="zh-TW" altLang="en-US" sz="1600" dirty="0" smtClean="0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的關注</a:t>
            </a:r>
            <a:endParaRPr lang="en-US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4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母乳餵哺的友好</a:t>
            </a:r>
            <a:r>
              <a:rPr lang="zh-TW" altLang="en-US" sz="1400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環境</a:t>
            </a:r>
            <a:endParaRPr lang="zh-TW" altLang="en-US" sz="1400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4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委員會亦於辦公室新設置了一個休息間，休息間擺放一些簡單的康健設施，例如血壓計、脂肪磅，扭腰板，韻律踏板，啞鈴，踏步器，</a:t>
            </a:r>
            <a:r>
              <a:rPr lang="zh-TW" altLang="en-US" sz="1400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彈力帶，健康雜誌和 </a:t>
            </a:r>
            <a:r>
              <a:rPr lang="en-US" altLang="zh-TW" sz="1400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CSR</a:t>
            </a:r>
            <a:r>
              <a:rPr lang="zh-TW" altLang="en-US" sz="1400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壁報板</a:t>
            </a:r>
            <a:r>
              <a:rPr lang="zh-TW" altLang="en-US" sz="14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等等，以鼓勵員工於工作間多關注健康作一些簡易伸展運動</a:t>
            </a:r>
            <a:r>
              <a:rPr lang="zh-TW" altLang="en-US" sz="1400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en-US" altLang="zh-TW" sz="1400" dirty="0" smtClean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400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在辦公室的茶水間和休息間壁報板張貼衞生署每月發</a:t>
            </a:r>
            <a:r>
              <a:rPr lang="zh-TW" altLang="en-US" sz="14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放的健康資訊和</a:t>
            </a:r>
            <a:r>
              <a:rPr lang="zh-TW" altLang="en-US" sz="1400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小提示</a:t>
            </a:r>
            <a:r>
              <a:rPr lang="zh-TW" altLang="en-US" sz="14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3"/>
          </p:nvPr>
        </p:nvSpPr>
        <p:spPr>
          <a:xfrm>
            <a:off x="305007" y="1181757"/>
            <a:ext cx="4421376" cy="1323319"/>
          </a:xfrm>
        </p:spPr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Breastfeeding friendly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Comfort Corner with PA facilities and PA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health reading materials</a:t>
            </a:r>
            <a:r>
              <a:rPr lang="zh-TW" altLang="en-US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TW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encourage staff to do some stretching exercise.</a:t>
            </a:r>
            <a:endParaRPr lang="en-U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 H@W monthly signage in our pantry, comfort corner or on CSR notice board.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內容版面配置區 1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833"/>
          <a:stretch/>
        </p:blipFill>
        <p:spPr>
          <a:xfrm>
            <a:off x="1009650" y="2547496"/>
            <a:ext cx="3441164" cy="2683723"/>
          </a:xfr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697" b="7497"/>
          <a:stretch/>
        </p:blipFill>
        <p:spPr>
          <a:xfrm>
            <a:off x="6166884" y="2876550"/>
            <a:ext cx="2132377" cy="3581828"/>
          </a:xfrm>
          <a:prstGeom prst="rect">
            <a:avLst/>
          </a:prstGeom>
        </p:spPr>
      </p:pic>
      <p:pic>
        <p:nvPicPr>
          <p:cNvPr id="5" name="內容版面配置區 4"/>
          <p:cNvPicPr>
            <a:picLocks noGrp="1" noChangeAspect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810"/>
          <a:stretch/>
        </p:blipFill>
        <p:spPr>
          <a:xfrm>
            <a:off x="484266" y="4967072"/>
            <a:ext cx="2609809" cy="1491306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283" t="15910" r="11695" b="19836"/>
          <a:stretch/>
        </p:blipFill>
        <p:spPr>
          <a:xfrm>
            <a:off x="3280949" y="5001717"/>
            <a:ext cx="2358403" cy="1456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453323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457200" y="618541"/>
            <a:ext cx="3865893" cy="472967"/>
          </a:xfrm>
        </p:spPr>
        <p:txBody>
          <a:bodyPr/>
          <a:lstStyle/>
          <a:p>
            <a:pPr eaLnBrk="1" hangingPunct="1"/>
            <a:r>
              <a:rPr lang="en-US" altLang="zh-TW" b="0" dirty="0" smtClean="0">
                <a:solidFill>
                  <a:srgbClr val="0070C0"/>
                </a:solidFill>
                <a:ea typeface="HGPｺﾞｼｯｸE" pitchFamily="50" charset="-128"/>
              </a:rPr>
              <a:t>CSR</a:t>
            </a:r>
            <a:r>
              <a:rPr lang="zh-TW" altLang="en-US" b="0" dirty="0" smtClean="0">
                <a:solidFill>
                  <a:srgbClr val="0070C0"/>
                </a:solidFill>
                <a:ea typeface="HGPｺﾞｼｯｸE" pitchFamily="50" charset="-128"/>
              </a:rPr>
              <a:t> </a:t>
            </a:r>
            <a:r>
              <a:rPr lang="en-US" altLang="ja-JP" b="0" dirty="0" smtClean="0">
                <a:solidFill>
                  <a:srgbClr val="0070C0"/>
                </a:solidFill>
                <a:ea typeface="HGPｺﾞｼｯｸE" pitchFamily="50" charset="-128"/>
              </a:rPr>
              <a:t>H@W snapshots</a:t>
            </a:r>
            <a:endParaRPr lang="ja-JP" altLang="en-GB" b="0" dirty="0">
              <a:solidFill>
                <a:srgbClr val="0070C0"/>
              </a:solidFill>
              <a:ea typeface="HGPｺﾞｼｯｸE" pitchFamily="50" charset="-128"/>
            </a:endParaRPr>
          </a:p>
        </p:txBody>
      </p:sp>
      <p:pic>
        <p:nvPicPr>
          <p:cNvPr id="2" name="內容版面配置區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17" y="3899862"/>
            <a:ext cx="4040188" cy="1938962"/>
          </a:xfrm>
        </p:spPr>
      </p:pic>
      <p:pic>
        <p:nvPicPr>
          <p:cNvPr id="3" name="內容版面配置區 2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08" t="13878" r="2617" b="17392"/>
          <a:stretch/>
        </p:blipFill>
        <p:spPr>
          <a:xfrm>
            <a:off x="4461641" y="3894083"/>
            <a:ext cx="4382814" cy="2020723"/>
          </a:xfrm>
        </p:spPr>
      </p:pic>
      <p:grpSp>
        <p:nvGrpSpPr>
          <p:cNvPr id="5" name="グループ化 4"/>
          <p:cNvGrpSpPr/>
          <p:nvPr/>
        </p:nvGrpSpPr>
        <p:grpSpPr>
          <a:xfrm>
            <a:off x="310056" y="1434244"/>
            <a:ext cx="3878854" cy="2334477"/>
            <a:chOff x="310056" y="1327369"/>
            <a:chExt cx="3878854" cy="2334477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131" r="11288"/>
            <a:stretch/>
          </p:blipFill>
          <p:spPr>
            <a:xfrm>
              <a:off x="310056" y="1327369"/>
              <a:ext cx="3878854" cy="2333296"/>
            </a:xfrm>
            <a:prstGeom prst="rect">
              <a:avLst/>
            </a:prstGeom>
          </p:spPr>
        </p:pic>
        <p:sp>
          <p:nvSpPr>
            <p:cNvPr id="11" name="正方形/長方形 10"/>
            <p:cNvSpPr/>
            <p:nvPr/>
          </p:nvSpPr>
          <p:spPr>
            <a:xfrm>
              <a:off x="310056" y="3200181"/>
              <a:ext cx="3878854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tabLst>
                  <a:tab pos="2066925" algn="l"/>
                  <a:tab pos="3314700" algn="l"/>
                  <a:tab pos="3857625" algn="l"/>
                  <a:tab pos="4572000" algn="l"/>
                </a:tabLst>
              </a:pPr>
              <a:r>
                <a:rPr lang="zh-TW" altLang="en-US" sz="2400" dirty="0" smtClean="0">
                  <a:solidFill>
                    <a:srgbClr val="00B05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公司為員工準備  代糖</a:t>
              </a:r>
              <a:endParaRPr lang="en-US" sz="2400" dirty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</p:grpSp>
      <p:sp>
        <p:nvSpPr>
          <p:cNvPr id="18" name="正方形/長方形 17"/>
          <p:cNvSpPr/>
          <p:nvPr/>
        </p:nvSpPr>
        <p:spPr>
          <a:xfrm>
            <a:off x="327849" y="5914805"/>
            <a:ext cx="399524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tabLst>
                <a:tab pos="2066925" algn="l"/>
                <a:tab pos="3314700" algn="l"/>
                <a:tab pos="3857625" algn="l"/>
                <a:tab pos="4572000" algn="l"/>
              </a:tabLst>
            </a:pPr>
            <a:r>
              <a:rPr lang="zh-TW" altLang="en-US" sz="2400" dirty="0" smtClean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公司為員工準備  低脂末</a:t>
            </a:r>
            <a:endParaRPr lang="en-US" sz="2400" dirty="0">
              <a:solidFill>
                <a:srgbClr val="00B05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4398580" y="898636"/>
            <a:ext cx="4461640" cy="2869324"/>
            <a:chOff x="4398580" y="898636"/>
            <a:chExt cx="4461640" cy="2869324"/>
          </a:xfrm>
        </p:grpSpPr>
        <p:pic>
          <p:nvPicPr>
            <p:cNvPr id="9" name="圖片 8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8580" y="898636"/>
              <a:ext cx="4461640" cy="24076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正方形/長方形 19"/>
            <p:cNvSpPr/>
            <p:nvPr/>
          </p:nvSpPr>
          <p:spPr>
            <a:xfrm>
              <a:off x="4398580" y="3306295"/>
              <a:ext cx="446164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tabLst>
                  <a:tab pos="2066925" algn="l"/>
                  <a:tab pos="3314700" algn="l"/>
                  <a:tab pos="3857625" algn="l"/>
                  <a:tab pos="4572000" algn="l"/>
                </a:tabLst>
              </a:pPr>
              <a:r>
                <a:rPr lang="zh-TW" altLang="en-US" sz="2400" dirty="0" smtClean="0">
                  <a:solidFill>
                    <a:srgbClr val="00B05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環保廚餘回收</a:t>
              </a:r>
              <a:endParaRPr lang="en-US" sz="2400" dirty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</p:grpSp>
      <p:sp>
        <p:nvSpPr>
          <p:cNvPr id="21" name="正方形/長方形 20"/>
          <p:cNvSpPr/>
          <p:nvPr/>
        </p:nvSpPr>
        <p:spPr>
          <a:xfrm>
            <a:off x="4467225" y="5914805"/>
            <a:ext cx="436442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tabLst>
                <a:tab pos="2066925" algn="l"/>
                <a:tab pos="3314700" algn="l"/>
                <a:tab pos="3857625" algn="l"/>
                <a:tab pos="4572000" algn="l"/>
              </a:tabLst>
            </a:pPr>
            <a:r>
              <a:rPr lang="en-US" altLang="zh-TW" sz="2400" dirty="0" smtClean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CSR</a:t>
            </a:r>
            <a:r>
              <a:rPr lang="zh-TW" altLang="en-US" sz="2400" dirty="0" smtClean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壁報板</a:t>
            </a:r>
            <a:endParaRPr lang="en-US" sz="2400" dirty="0">
              <a:solidFill>
                <a:srgbClr val="00B05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4" name="テキスト プレースホルダー 15"/>
          <p:cNvSpPr txBox="1">
            <a:spLocks/>
          </p:cNvSpPr>
          <p:nvPr/>
        </p:nvSpPr>
        <p:spPr>
          <a:xfrm>
            <a:off x="427037" y="1069605"/>
            <a:ext cx="4040188" cy="325869"/>
          </a:xfrm>
          <a:prstGeom prst="rect">
            <a:avLst/>
          </a:prstGeom>
        </p:spPr>
        <p:txBody>
          <a:bodyPr anchor="t"/>
          <a:lstStyle>
            <a:lvl1pPr marL="0" indent="0" algn="l" defTabSz="86360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6600"/>
              </a:buClr>
              <a:buFont typeface="Symbol" pitchFamily="18" charset="2"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8636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0000"/>
              </a:buClr>
              <a:buSzPct val="75000"/>
              <a:buFont typeface="Wingdings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2pPr>
            <a:lvl3pPr marL="914400" indent="0" algn="l" defTabSz="8636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5000"/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</a:defRPr>
            </a:lvl3pPr>
            <a:lvl4pPr marL="1371600" indent="0" algn="l" defTabSz="8636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5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</a:defRPr>
            </a:lvl4pPr>
            <a:lvl5pPr marL="1828800" indent="0" algn="l" defTabSz="8636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</a:defRPr>
            </a:lvl5pPr>
            <a:lvl6pPr marL="2286000" indent="0" algn="l" defTabSz="863600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</a:defRPr>
            </a:lvl6pPr>
            <a:lvl7pPr marL="2743200" indent="0" algn="l" defTabSz="863600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</a:defRPr>
            </a:lvl7pPr>
            <a:lvl8pPr marL="3200400" indent="0" algn="l" defTabSz="863600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</a:defRPr>
            </a:lvl8pPr>
            <a:lvl9pPr marL="3657600" indent="0" algn="l" defTabSz="863600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TW" sz="2000" kern="0" dirty="0" smtClean="0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CSR</a:t>
            </a:r>
            <a:r>
              <a:rPr lang="zh-TW" altLang="en-US" sz="2000" kern="0" dirty="0" smtClean="0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健康在職計劃的圖片</a:t>
            </a:r>
            <a:endParaRPr lang="en-US" sz="2000" kern="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651471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09" y="3653626"/>
            <a:ext cx="2767249" cy="157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287" b="22299"/>
          <a:stretch/>
        </p:blipFill>
        <p:spPr>
          <a:xfrm>
            <a:off x="6919601" y="1132793"/>
            <a:ext cx="1884158" cy="2425583"/>
          </a:xfrm>
          <a:prstGeom prst="rect">
            <a:avLst/>
          </a:prstGeom>
        </p:spPr>
      </p:pic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457200" y="677916"/>
            <a:ext cx="8229600" cy="472967"/>
          </a:xfrm>
        </p:spPr>
        <p:txBody>
          <a:bodyPr/>
          <a:lstStyle/>
          <a:p>
            <a:pPr eaLnBrk="1" hangingPunct="1"/>
            <a:r>
              <a:rPr lang="en-US" altLang="ja-JP" b="0" dirty="0" smtClean="0">
                <a:solidFill>
                  <a:srgbClr val="0070C0"/>
                </a:solidFill>
                <a:ea typeface="HGPｺﾞｼｯｸE" pitchFamily="50" charset="-128"/>
              </a:rPr>
              <a:t>CSR </a:t>
            </a:r>
            <a:r>
              <a:rPr lang="en-US" altLang="ja-JP" b="0" dirty="0">
                <a:solidFill>
                  <a:srgbClr val="0070C0"/>
                </a:solidFill>
                <a:ea typeface="HGPｺﾞｼｯｸE" pitchFamily="50" charset="-128"/>
              </a:rPr>
              <a:t>H@W concerns</a:t>
            </a:r>
            <a:endParaRPr lang="ja-JP" altLang="en-GB" b="0" dirty="0">
              <a:solidFill>
                <a:srgbClr val="0070C0"/>
              </a:solidFill>
              <a:ea typeface="HGPｺﾞｼｯｸE" pitchFamily="50" charset="-128"/>
            </a:endParaRPr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idx="1"/>
          </p:nvPr>
        </p:nvSpPr>
        <p:spPr>
          <a:xfrm>
            <a:off x="4763571" y="723797"/>
            <a:ext cx="4040188" cy="325869"/>
          </a:xfrm>
        </p:spPr>
        <p:txBody>
          <a:bodyPr anchor="t"/>
          <a:lstStyle/>
          <a:p>
            <a:r>
              <a:rPr lang="en-US" altLang="zh-TW" sz="2000" dirty="0" smtClean="0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CSR </a:t>
            </a:r>
            <a:r>
              <a:rPr lang="zh-TW" altLang="en-US" sz="2000" dirty="0" smtClean="0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健康</a:t>
            </a:r>
            <a:r>
              <a:rPr lang="zh-TW" altLang="en-US" sz="2000" dirty="0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在職計劃</a:t>
            </a:r>
            <a:r>
              <a:rPr lang="zh-TW" altLang="en-US" sz="2000" dirty="0" smtClean="0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的關注</a:t>
            </a:r>
            <a:endParaRPr lang="en-US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3"/>
          </p:nvPr>
        </p:nvSpPr>
        <p:spPr>
          <a:xfrm>
            <a:off x="421510" y="1188201"/>
            <a:ext cx="4041775" cy="1511362"/>
          </a:xfrm>
        </p:spPr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Making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environmental enzyme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Recycling of food waste for compost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Growing at balcony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 WWF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LOOP initiative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Maintain biodiversity, against eating shark’s fin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323" y="2557096"/>
            <a:ext cx="3250705" cy="200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shark_fin_sou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30" y="3891516"/>
            <a:ext cx="2481374" cy="24813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正方形/長方形 16"/>
          <p:cNvSpPr/>
          <p:nvPr/>
        </p:nvSpPr>
        <p:spPr>
          <a:xfrm>
            <a:off x="1899979" y="2799770"/>
            <a:ext cx="300539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tabLst>
                <a:tab pos="2066925" algn="l"/>
                <a:tab pos="3314700" algn="l"/>
                <a:tab pos="3857625" algn="l"/>
                <a:tab pos="4572000" algn="l"/>
              </a:tabLst>
            </a:pPr>
            <a:r>
              <a:rPr lang="zh-TW" altLang="en-US" sz="2400" dirty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維護生物多樣性</a:t>
            </a:r>
            <a:endParaRPr lang="en-US" sz="2400" dirty="0">
              <a:solidFill>
                <a:srgbClr val="00B05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4735405"/>
            <a:ext cx="2144206" cy="137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正方形/長方形 11"/>
          <p:cNvSpPr/>
          <p:nvPr/>
        </p:nvSpPr>
        <p:spPr>
          <a:xfrm>
            <a:off x="2785804" y="6007289"/>
            <a:ext cx="300539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tabLst>
                <a:tab pos="2066925" algn="l"/>
                <a:tab pos="3314700" algn="l"/>
                <a:tab pos="3857625" algn="l"/>
                <a:tab pos="4572000" algn="l"/>
              </a:tabLst>
            </a:pPr>
            <a:r>
              <a:rPr lang="zh-TW" altLang="en-US" sz="2400" dirty="0" smtClean="0">
                <a:solidFill>
                  <a:srgbClr val="00B05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支持低炭辦公室</a:t>
            </a:r>
            <a:endParaRPr lang="en-US" sz="2400" dirty="0">
              <a:solidFill>
                <a:srgbClr val="00B05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6629400" y="3096711"/>
            <a:ext cx="216719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B05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製作環保酵素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473482" y="3558376"/>
            <a:ext cx="186014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solidFill>
                  <a:srgbClr val="00B05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反對吃魚翅</a:t>
            </a:r>
            <a:endParaRPr lang="en-US" sz="2400" dirty="0">
              <a:solidFill>
                <a:srgbClr val="00B05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6018028" y="5227453"/>
            <a:ext cx="277856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solidFill>
                  <a:srgbClr val="00B05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廚餘回收造堆肥</a:t>
            </a:r>
            <a:endParaRPr lang="en-US" altLang="zh-TW" sz="2400" dirty="0" smtClean="0">
              <a:solidFill>
                <a:srgbClr val="00B05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2400" dirty="0" smtClean="0">
                <a:solidFill>
                  <a:srgbClr val="00B05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露台種植</a:t>
            </a:r>
            <a:endParaRPr lang="ja-JP" altLang="en-US" sz="2400" dirty="0">
              <a:solidFill>
                <a:srgbClr val="00B05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754457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  <p:bldP spid="13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457200" y="677916"/>
            <a:ext cx="8229600" cy="472967"/>
          </a:xfrm>
        </p:spPr>
        <p:txBody>
          <a:bodyPr/>
          <a:lstStyle/>
          <a:p>
            <a:r>
              <a:rPr lang="en-US" altLang="ja-JP" b="0" dirty="0">
                <a:solidFill>
                  <a:srgbClr val="0070C0"/>
                </a:solidFill>
                <a:ea typeface="HGPｺﾞｼｯｸE" pitchFamily="50" charset="-128"/>
              </a:rPr>
              <a:t>CSR </a:t>
            </a:r>
            <a:r>
              <a:rPr lang="en-US" altLang="ja-JP" b="0" dirty="0" smtClean="0">
                <a:solidFill>
                  <a:srgbClr val="0070C0"/>
                </a:solidFill>
                <a:ea typeface="HGPｺﾞｼｯｸE" pitchFamily="50" charset="-128"/>
              </a:rPr>
              <a:t>welfare </a:t>
            </a:r>
            <a:r>
              <a:rPr lang="en-US" altLang="ja-JP" b="0" dirty="0">
                <a:solidFill>
                  <a:srgbClr val="0070C0"/>
                </a:solidFill>
                <a:ea typeface="HGPｺﾞｼｯｸE" pitchFamily="50" charset="-128"/>
              </a:rPr>
              <a:t>and </a:t>
            </a:r>
            <a:r>
              <a:rPr lang="en-US" altLang="ja-JP" b="0" dirty="0" smtClean="0">
                <a:solidFill>
                  <a:srgbClr val="0070C0"/>
                </a:solidFill>
                <a:ea typeface="HGPｺﾞｼｯｸE" pitchFamily="50" charset="-128"/>
              </a:rPr>
              <a:t>undertakings</a:t>
            </a:r>
            <a:endParaRPr 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idx="1"/>
          </p:nvPr>
        </p:nvSpPr>
        <p:spPr>
          <a:xfrm>
            <a:off x="4666592" y="1245476"/>
            <a:ext cx="4040188" cy="2128345"/>
          </a:xfrm>
        </p:spPr>
        <p:txBody>
          <a:bodyPr anchor="t"/>
          <a:lstStyle/>
          <a:p>
            <a:r>
              <a:rPr lang="zh-TW" altLang="en-US" sz="2000" dirty="0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企業社會責任福利</a:t>
            </a:r>
            <a:r>
              <a:rPr lang="ja-JP" altLang="en-US" sz="2000" dirty="0" smtClean="0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作</a:t>
            </a:r>
            <a:r>
              <a:rPr lang="zh-TW" altLang="en-US" sz="2000" dirty="0" smtClean="0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業</a:t>
            </a:r>
            <a:endParaRPr lang="en-US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彈</a:t>
            </a:r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性的上班時間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員工</a:t>
            </a:r>
            <a:r>
              <a:rPr lang="ja-JP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郊遊</a:t>
            </a:r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活動</a:t>
            </a:r>
            <a:endParaRPr lang="ja-JP" altLang="en-US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年度身</a:t>
            </a:r>
            <a:r>
              <a:rPr lang="ja-JP" alt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體檢</a:t>
            </a:r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查</a:t>
            </a:r>
            <a:endParaRPr lang="en-US" altLang="zh-TW" sz="2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舉辦</a:t>
            </a:r>
            <a:r>
              <a:rPr lang="ja-JP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講座 </a:t>
            </a:r>
            <a:r>
              <a:rPr lang="en-US" altLang="ja-JP" sz="2000" dirty="0">
                <a:latin typeface="SimSun" panose="02010600030101010101" pitchFamily="2" charset="-122"/>
                <a:ea typeface="SimSun" panose="02010600030101010101" pitchFamily="2" charset="-122"/>
              </a:rPr>
              <a:t>/ </a:t>
            </a:r>
            <a:r>
              <a:rPr lang="ja-JP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工作坊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義務工作</a:t>
            </a:r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服務社群</a:t>
            </a:r>
            <a:endParaRPr lang="ja-JP" altLang="en-US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2" name="內容版面配置區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35" y="2928639"/>
            <a:ext cx="2481791" cy="1647108"/>
          </a:xfrm>
        </p:spPr>
      </p:pic>
      <p:sp>
        <p:nvSpPr>
          <p:cNvPr id="18" name="テキスト プレースホルダー 17"/>
          <p:cNvSpPr>
            <a:spLocks noGrp="1"/>
          </p:cNvSpPr>
          <p:nvPr>
            <p:ph type="body" sz="quarter" idx="3"/>
          </p:nvPr>
        </p:nvSpPr>
        <p:spPr>
          <a:xfrm>
            <a:off x="435632" y="1277007"/>
            <a:ext cx="4041775" cy="2081048"/>
          </a:xfrm>
        </p:spPr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Flexible work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Employee Outing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Medical 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checkup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Talk / Workshops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Volunteer work</a:t>
            </a:r>
          </a:p>
          <a:p>
            <a:endParaRPr lang="en-US" sz="20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98" y="4420530"/>
            <a:ext cx="3126315" cy="2074864"/>
          </a:xfr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362" y="3752193"/>
            <a:ext cx="4104488" cy="27432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064437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371475" y="601716"/>
            <a:ext cx="8229600" cy="472967"/>
          </a:xfrm>
        </p:spPr>
        <p:txBody>
          <a:bodyPr/>
          <a:lstStyle/>
          <a:p>
            <a:pPr eaLnBrk="1" hangingPunct="1"/>
            <a:r>
              <a:rPr lang="en-US" altLang="ja-JP" b="0" dirty="0" err="1">
                <a:ea typeface="HGPｺﾞｼｯｸE" pitchFamily="50" charset="-128"/>
              </a:rPr>
              <a:t>Health@Work</a:t>
            </a:r>
            <a:r>
              <a:rPr lang="en-US" altLang="ja-JP" b="0" dirty="0">
                <a:ea typeface="HGPｺﾞｼｯｸE" pitchFamily="50" charset="-128"/>
              </a:rPr>
              <a:t> Project </a:t>
            </a:r>
            <a:r>
              <a:rPr lang="en-US" altLang="ja-JP" b="0" dirty="0" smtClean="0">
                <a:ea typeface="HGPｺﾞｼｯｸE" pitchFamily="50" charset="-128"/>
              </a:rPr>
              <a:t> 2013 </a:t>
            </a:r>
            <a:r>
              <a:rPr lang="en-US" altLang="ja-JP" b="0" dirty="0">
                <a:ea typeface="HGPｺﾞｼｯｸE" pitchFamily="50" charset="-128"/>
              </a:rPr>
              <a:t>- 2016</a:t>
            </a:r>
            <a:endParaRPr lang="ja-JP" altLang="en-GB" b="0" dirty="0">
              <a:ea typeface="HGPｺﾞｼｯｸE" pitchFamily="50" charset="-128"/>
            </a:endParaRPr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idx="1"/>
          </p:nvPr>
        </p:nvSpPr>
        <p:spPr>
          <a:xfrm>
            <a:off x="4275667" y="1070589"/>
            <a:ext cx="4583325" cy="1423230"/>
          </a:xfrm>
        </p:spPr>
        <p:txBody>
          <a:bodyPr anchor="t"/>
          <a:lstStyle/>
          <a:p>
            <a:r>
              <a:rPr lang="zh-TW" altLang="en-US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計量審查</a:t>
            </a:r>
            <a:r>
              <a:rPr lang="en-US" altLang="zh-TW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zh-TW" altLang="en-US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  </a:t>
            </a:r>
            <a:endParaRPr lang="en-US" altLang="zh-TW" sz="3200" dirty="0" smtClean="0">
              <a:solidFill>
                <a:schemeClr val="accent2">
                  <a:lumMod val="40000"/>
                  <a:lumOff val="6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與衞生署的 </a:t>
            </a:r>
            <a:r>
              <a:rPr lang="en-US" altLang="zh-TW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H@W</a:t>
            </a:r>
            <a:r>
              <a:rPr lang="zh-TW" altLang="en-US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定期檢討會</a:t>
            </a:r>
            <a:endParaRPr lang="en-US" altLang="zh-TW" dirty="0">
              <a:solidFill>
                <a:schemeClr val="accent2">
                  <a:lumMod val="40000"/>
                  <a:lumOff val="6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CSR </a:t>
            </a:r>
            <a:r>
              <a:rPr lang="zh-TW" alt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的季度</a:t>
            </a:r>
            <a:r>
              <a:rPr lang="zh-TW" altLang="en-US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報告</a:t>
            </a:r>
            <a:endParaRPr lang="en-US" sz="2800" dirty="0">
              <a:solidFill>
                <a:srgbClr val="00B05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3"/>
          </p:nvPr>
        </p:nvSpPr>
        <p:spPr>
          <a:xfrm>
            <a:off x="340381" y="1119353"/>
            <a:ext cx="4117319" cy="1362590"/>
          </a:xfrm>
        </p:spPr>
        <p:txBody>
          <a:bodyPr anchor="t"/>
          <a:lstStyle/>
          <a:p>
            <a:r>
              <a:rPr lang="en-US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CHECK 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Regular H@W</a:t>
            </a:r>
            <a:r>
              <a:rPr lang="zh-TW" altLang="en-US" sz="2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TW" sz="2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2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eview meetings with Department of Health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CSR quarterly </a:t>
            </a:r>
            <a:r>
              <a:rPr lang="en-US" sz="2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reports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952" y="2622314"/>
            <a:ext cx="1453491" cy="20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7" y="4249058"/>
            <a:ext cx="4292517" cy="220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84" y="2924853"/>
            <a:ext cx="2790178" cy="178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776" y="4789008"/>
            <a:ext cx="4015667" cy="160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511" y="2669844"/>
            <a:ext cx="1451114" cy="1959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912552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371475" y="601716"/>
            <a:ext cx="8229600" cy="472967"/>
          </a:xfrm>
        </p:spPr>
        <p:txBody>
          <a:bodyPr/>
          <a:lstStyle/>
          <a:p>
            <a:pPr eaLnBrk="1" hangingPunct="1"/>
            <a:r>
              <a:rPr lang="en-US" altLang="ja-JP" b="0" dirty="0" err="1">
                <a:ea typeface="HGPｺﾞｼｯｸE" pitchFamily="50" charset="-128"/>
              </a:rPr>
              <a:t>Health@Work</a:t>
            </a:r>
            <a:r>
              <a:rPr lang="en-US" altLang="ja-JP" b="0" dirty="0">
                <a:ea typeface="HGPｺﾞｼｯｸE" pitchFamily="50" charset="-128"/>
              </a:rPr>
              <a:t> Project </a:t>
            </a:r>
            <a:r>
              <a:rPr lang="en-US" altLang="ja-JP" b="0" dirty="0" smtClean="0">
                <a:ea typeface="HGPｺﾞｼｯｸE" pitchFamily="50" charset="-128"/>
              </a:rPr>
              <a:t> 2013 </a:t>
            </a:r>
            <a:r>
              <a:rPr lang="en-US" altLang="ja-JP" b="0" dirty="0">
                <a:ea typeface="HGPｺﾞｼｯｸE" pitchFamily="50" charset="-128"/>
              </a:rPr>
              <a:t>- 2016</a:t>
            </a:r>
            <a:endParaRPr lang="ja-JP" altLang="en-GB" b="0" dirty="0">
              <a:ea typeface="HGPｺﾞｼｯｸE" pitchFamily="50" charset="-128"/>
            </a:endParaRPr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idx="1"/>
          </p:nvPr>
        </p:nvSpPr>
        <p:spPr>
          <a:xfrm>
            <a:off x="4580866" y="1106214"/>
            <a:ext cx="4172609" cy="5285061"/>
          </a:xfrm>
        </p:spPr>
        <p:txBody>
          <a:bodyPr anchor="t"/>
          <a:lstStyle/>
          <a:p>
            <a:r>
              <a:rPr lang="zh-TW" altLang="en-US" sz="3200" dirty="0" smtClean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修正   </a:t>
            </a:r>
            <a:endParaRPr lang="en-US" altLang="zh-TW" sz="3200" dirty="0" smtClean="0">
              <a:solidFill>
                <a:srgbClr val="00B05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企業</a:t>
            </a:r>
            <a:r>
              <a:rPr lang="zh-TW" altLang="en-US" sz="2800" dirty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社會</a:t>
            </a:r>
            <a:r>
              <a:rPr lang="zh-TW" altLang="en-US" sz="2800" dirty="0" smtClean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責任</a:t>
            </a:r>
            <a:endParaRPr lang="en-US" altLang="zh-TW" sz="2800" dirty="0" smtClean="0">
              <a:solidFill>
                <a:srgbClr val="00B05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2800" dirty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zh-TW" altLang="en-US" sz="2800" dirty="0" smtClean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 年度調查表</a:t>
            </a:r>
            <a:endParaRPr lang="en-US" sz="2800" dirty="0">
              <a:solidFill>
                <a:srgbClr val="00B05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3"/>
          </p:nvPr>
        </p:nvSpPr>
        <p:spPr>
          <a:xfrm>
            <a:off x="340381" y="1119353"/>
            <a:ext cx="4117319" cy="4997668"/>
          </a:xfrm>
        </p:spPr>
        <p:txBody>
          <a:bodyPr anchor="t"/>
          <a:lstStyle/>
          <a:p>
            <a:r>
              <a:rPr lang="en-US" sz="32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CSR </a:t>
            </a:r>
            <a:r>
              <a:rPr lang="en-US" sz="2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annual questionnaire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6" y="2935029"/>
            <a:ext cx="4903714" cy="350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31" y="3714750"/>
            <a:ext cx="32865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912552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457200" y="677916"/>
            <a:ext cx="8229600" cy="472967"/>
          </a:xfrm>
        </p:spPr>
        <p:txBody>
          <a:bodyPr/>
          <a:lstStyle/>
          <a:p>
            <a:pPr eaLnBrk="1" hangingPunct="1"/>
            <a:r>
              <a:rPr lang="en-US" altLang="ja-JP" b="0" dirty="0">
                <a:solidFill>
                  <a:srgbClr val="00B050"/>
                </a:solidFill>
                <a:ea typeface="HGPｺﾞｼｯｸE" pitchFamily="50" charset="-128"/>
              </a:rPr>
              <a:t>CSR questionnaire and results</a:t>
            </a:r>
            <a:endParaRPr lang="ja-JP" altLang="en-GB" b="0" dirty="0">
              <a:solidFill>
                <a:srgbClr val="00B050"/>
              </a:solidFill>
              <a:ea typeface="HGPｺﾞｼｯｸE" pitchFamily="50" charset="-128"/>
            </a:endParaRPr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idx="1"/>
          </p:nvPr>
        </p:nvSpPr>
        <p:spPr>
          <a:xfrm>
            <a:off x="4685850" y="1263922"/>
            <a:ext cx="4319753" cy="2128345"/>
          </a:xfrm>
        </p:spPr>
        <p:txBody>
          <a:bodyPr anchor="t"/>
          <a:lstStyle/>
          <a:p>
            <a:r>
              <a:rPr lang="zh-TW" altLang="en-US" sz="2000" dirty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企業社會責任問卷及結果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認知</a:t>
            </a:r>
            <a:r>
              <a:rPr lang="ja-JP" altLang="en-US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限制</a:t>
            </a:r>
            <a:r>
              <a:rPr lang="zh-TW" altLang="en-US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及</a:t>
            </a: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不足</a:t>
            </a:r>
            <a:endParaRPr lang="ja-JP" altLang="en-US" sz="1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找出改善的餘地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員工希望健康在職計劃可持續推行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員工讚賞</a:t>
            </a:r>
            <a:r>
              <a:rPr lang="zh-TW" altLang="en-US" sz="1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最高管理層給</a:t>
            </a:r>
            <a:r>
              <a:rPr lang="zh-TW" altLang="en-US" sz="1800" dirty="0">
                <a:latin typeface="SimSun" panose="02010600030101010101" pitchFamily="2" charset="-122"/>
                <a:ea typeface="SimSun" panose="02010600030101010101" pitchFamily="2" charset="-122"/>
              </a:rPr>
              <a:t>予的支持</a:t>
            </a: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3"/>
          </p:nvPr>
        </p:nvSpPr>
        <p:spPr>
          <a:xfrm>
            <a:off x="441976" y="1202578"/>
            <a:ext cx="4246727" cy="2081048"/>
          </a:xfrm>
        </p:spPr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Aware of our limitations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Room for improvements identified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Staff desire the continuity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H@W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Staff appreciate top management support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255181" y="3466215"/>
            <a:ext cx="4338084" cy="2328530"/>
            <a:chOff x="255181" y="3466215"/>
            <a:chExt cx="4338084" cy="2328530"/>
          </a:xfrm>
        </p:grpSpPr>
        <p:sp>
          <p:nvSpPr>
            <p:cNvPr id="23" name="円形吹き出し 22"/>
            <p:cNvSpPr/>
            <p:nvPr/>
          </p:nvSpPr>
          <p:spPr bwMode="auto">
            <a:xfrm>
              <a:off x="255181" y="3466215"/>
              <a:ext cx="4338084" cy="2328530"/>
            </a:xfrm>
            <a:prstGeom prst="wedgeEllipseCallout">
              <a:avLst/>
            </a:prstGeom>
            <a:ln/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066925" algn="l"/>
                  <a:tab pos="3314700" algn="l"/>
                  <a:tab pos="3857625" algn="l"/>
                  <a:tab pos="4572000" algn="l"/>
                </a:tabLst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809573" y="3763926"/>
              <a:ext cx="361357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066925" algn="l"/>
                  <a:tab pos="3314700" algn="l"/>
                  <a:tab pos="3857625" algn="l"/>
                  <a:tab pos="4572000" algn="l"/>
                </a:tabLst>
              </a:pPr>
              <a:r>
                <a:rPr lang="zh-TW" altLang="en-US" sz="4800" dirty="0" smtClean="0">
                  <a:solidFill>
                    <a:srgbClr val="00B05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每星期三</a:t>
              </a:r>
              <a:endParaRPr lang="en-US" altLang="zh-TW" sz="4800" dirty="0" smtClean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  <a:p>
              <a:pPr>
                <a:tabLst>
                  <a:tab pos="2066925" algn="l"/>
                  <a:tab pos="3314700" algn="l"/>
                  <a:tab pos="3857625" algn="l"/>
                  <a:tab pos="4572000" algn="l"/>
                </a:tabLst>
              </a:pPr>
              <a:r>
                <a:rPr lang="zh-TW" altLang="en-US" sz="4800" dirty="0" smtClean="0">
                  <a:solidFill>
                    <a:srgbClr val="00B05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水果要新鮮</a:t>
              </a:r>
              <a:r>
                <a:rPr lang="en-US" altLang="zh-TW" sz="4800" dirty="0" smtClean="0">
                  <a:solidFill>
                    <a:srgbClr val="00B05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d</a:t>
              </a:r>
              <a:endParaRPr lang="en-US" sz="4800" dirty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4423144" y="3562750"/>
            <a:ext cx="4412512" cy="2328530"/>
            <a:chOff x="4423144" y="3562750"/>
            <a:chExt cx="4412512" cy="2328530"/>
          </a:xfrm>
        </p:grpSpPr>
        <p:sp>
          <p:nvSpPr>
            <p:cNvPr id="22" name="円形吹き出し 21"/>
            <p:cNvSpPr/>
            <p:nvPr/>
          </p:nvSpPr>
          <p:spPr bwMode="auto">
            <a:xfrm>
              <a:off x="4423144" y="3562750"/>
              <a:ext cx="4412512" cy="2328530"/>
            </a:xfrm>
            <a:prstGeom prst="wedgeEllipseCallout">
              <a:avLst/>
            </a:prstGeom>
            <a:ln/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066925" algn="l"/>
                  <a:tab pos="3314700" algn="l"/>
                  <a:tab pos="3857625" algn="l"/>
                  <a:tab pos="4572000" algn="l"/>
                </a:tabLst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5071730" y="3953968"/>
              <a:ext cx="376392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066925" algn="l"/>
                  <a:tab pos="3314700" algn="l"/>
                  <a:tab pos="3857625" algn="l"/>
                  <a:tab pos="4572000" algn="l"/>
                </a:tabLst>
              </a:pPr>
              <a:r>
                <a:rPr lang="zh-TW" altLang="en-US" sz="4800" dirty="0" smtClean="0">
                  <a:solidFill>
                    <a:srgbClr val="0070C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步行日午餐要飽肚</a:t>
              </a:r>
              <a:r>
                <a:rPr lang="en-US" altLang="zh-TW" sz="4800" dirty="0" smtClean="0">
                  <a:solidFill>
                    <a:srgbClr val="0070C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d</a:t>
              </a:r>
              <a:endParaRPr lang="en-US" sz="4800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4453323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0"/>
          <p:cNvSpPr>
            <a:spLocks noGrp="1" noChangeArrowheads="1"/>
          </p:cNvSpPr>
          <p:nvPr>
            <p:ph type="title"/>
          </p:nvPr>
        </p:nvSpPr>
        <p:spPr bwMode="auto">
          <a:xfrm>
            <a:off x="449978" y="671734"/>
            <a:ext cx="8229600" cy="17173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507DAA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72000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TDK </a:t>
            </a:r>
            <a:r>
              <a:rPr lang="en-US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Hongkong</a:t>
            </a:r>
            <a:r>
              <a:rPr lang="en-US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Co., Ltd.</a:t>
            </a:r>
            <a:br>
              <a:rPr lang="en-US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specialized on trading and manufacturing of electronic component parts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zh-TW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香港東電化有限公司</a:t>
            </a:r>
            <a:r>
              <a:rPr lang="en-US" altLang="zh-TW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TW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TW" altLang="en-US" sz="2400" dirty="0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電子零部件製造及貿易</a:t>
            </a:r>
            <a:endParaRPr lang="ja-JP" altLang="en-GB" sz="2400" b="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8" y="2382293"/>
            <a:ext cx="88773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83" y="4596982"/>
            <a:ext cx="2077039" cy="1654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77" y="4596982"/>
            <a:ext cx="1902961" cy="1654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457200" y="677916"/>
            <a:ext cx="8229600" cy="472967"/>
          </a:xfrm>
        </p:spPr>
        <p:txBody>
          <a:bodyPr/>
          <a:lstStyle/>
          <a:p>
            <a:pPr eaLnBrk="1" hangingPunct="1"/>
            <a:r>
              <a:rPr lang="en-US" altLang="ja-JP" b="0" dirty="0">
                <a:solidFill>
                  <a:srgbClr val="00B050"/>
                </a:solidFill>
                <a:ea typeface="HGPｺﾞｼｯｸE" pitchFamily="50" charset="-128"/>
              </a:rPr>
              <a:t>H@W, EMS and CSR culture implanted</a:t>
            </a:r>
            <a:endParaRPr lang="ja-JP" altLang="en-GB" b="0" dirty="0">
              <a:solidFill>
                <a:srgbClr val="00B050"/>
              </a:solidFill>
              <a:ea typeface="HGPｺﾞｼｯｸE" pitchFamily="50" charset="-128"/>
            </a:endParaRPr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idx="1"/>
          </p:nvPr>
        </p:nvSpPr>
        <p:spPr>
          <a:xfrm>
            <a:off x="4514850" y="1245477"/>
            <a:ext cx="4191930" cy="1426472"/>
          </a:xfrm>
        </p:spPr>
        <p:txBody>
          <a:bodyPr anchor="t"/>
          <a:lstStyle/>
          <a:p>
            <a:r>
              <a:rPr lang="zh-TW" altLang="en-US" sz="2000" dirty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讓健康在職</a:t>
            </a:r>
            <a:r>
              <a:rPr lang="zh-TW" altLang="en-US" sz="2000" dirty="0" smtClean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計劃、環境</a:t>
            </a:r>
            <a:r>
              <a:rPr lang="zh-TW" altLang="en-US" sz="2000" dirty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管理體系和企業社會責任的文化生</a:t>
            </a:r>
            <a:r>
              <a:rPr lang="zh-TW" altLang="en-US" sz="2000" dirty="0" smtClean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根</a:t>
            </a:r>
            <a:endParaRPr lang="en-US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健康在職計劃讓我們得到</a:t>
            </a:r>
            <a:r>
              <a:rPr lang="zh-TW" alt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最好的</a:t>
            </a:r>
            <a:endParaRPr lang="en-US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我們欣賞最高管理層的支持</a:t>
            </a:r>
            <a:endParaRPr lang="en-US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3"/>
          </p:nvPr>
        </p:nvSpPr>
        <p:spPr>
          <a:xfrm>
            <a:off x="445320" y="1292640"/>
            <a:ext cx="4041775" cy="928046"/>
          </a:xfrm>
        </p:spPr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the best with H@W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appreciate top management support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6" y="2226287"/>
            <a:ext cx="3675417" cy="215182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57197" y="4070334"/>
            <a:ext cx="367541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高層都試玩 </a:t>
            </a:r>
            <a:r>
              <a:rPr lang="en-US" altLang="zh-TW" sz="2000" dirty="0" smtClean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Comfort Corner</a:t>
            </a:r>
            <a:endParaRPr lang="en-US" sz="2000" dirty="0">
              <a:solidFill>
                <a:srgbClr val="00B05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45320" y="6112762"/>
            <a:ext cx="368729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問答比賽得獎者接受 </a:t>
            </a:r>
            <a:r>
              <a:rPr lang="en-US" altLang="zh-TW" sz="2000" dirty="0" smtClean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CEO</a:t>
            </a:r>
            <a:r>
              <a:rPr lang="zh-TW" altLang="en-US" sz="2000" dirty="0" smtClean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頒獎</a:t>
            </a:r>
            <a:endParaRPr lang="en-US" sz="2000" dirty="0">
              <a:solidFill>
                <a:srgbClr val="00B05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477011" y="6091683"/>
            <a:ext cx="353686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健康飲品食品  供應不缺</a:t>
            </a:r>
            <a:endParaRPr lang="en-US" sz="2400" dirty="0">
              <a:solidFill>
                <a:srgbClr val="00B05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9" name="Picture 2" descr="U:\Temp\To Ryan fr Angela\IMG_82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6367" y="2647150"/>
            <a:ext cx="4483248" cy="336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4346368" y="5605154"/>
            <a:ext cx="1389413" cy="369332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TW" altLang="en-US" sz="1800" b="1" dirty="0">
                <a:latin typeface="Calibri" pitchFamily="34" charset="0"/>
              </a:rPr>
              <a:t>原</a:t>
            </a:r>
            <a:r>
              <a:rPr kumimoji="0" lang="zh-TW" altLang="en-US" sz="1800" b="1" dirty="0" smtClean="0">
                <a:latin typeface="Calibri" pitchFamily="34" charset="0"/>
              </a:rPr>
              <a:t>味焗</a:t>
            </a:r>
            <a:r>
              <a:rPr kumimoji="0" lang="zh-TW" altLang="en-US" sz="1800" b="1" dirty="0">
                <a:latin typeface="Calibri" pitchFamily="34" charset="0"/>
              </a:rPr>
              <a:t>果仁</a:t>
            </a:r>
          </a:p>
        </p:txBody>
      </p: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4365749" y="4959225"/>
            <a:ext cx="1334407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TW" altLang="en-US" sz="2000" b="1" dirty="0">
                <a:latin typeface="Calibri" pitchFamily="34" charset="0"/>
              </a:rPr>
              <a:t>低糖飲品</a:t>
            </a:r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7185378" y="4807178"/>
            <a:ext cx="972972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TW" altLang="en-US" sz="2000" b="1" dirty="0">
                <a:latin typeface="Calibri" pitchFamily="34" charset="0"/>
              </a:rPr>
              <a:t>低脂奶</a:t>
            </a:r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7445828" y="5666468"/>
            <a:ext cx="1508166" cy="400110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TW" altLang="en-US" sz="2000" b="1" dirty="0" smtClean="0">
                <a:latin typeface="Calibri" pitchFamily="34" charset="0"/>
              </a:rPr>
              <a:t>高纖穀物</a:t>
            </a:r>
            <a:r>
              <a:rPr kumimoji="0" lang="zh-TW" altLang="en-US" sz="2000" b="1" dirty="0">
                <a:latin typeface="Calibri" pitchFamily="34" charset="0"/>
              </a:rPr>
              <a:t>條</a:t>
            </a:r>
          </a:p>
        </p:txBody>
      </p:sp>
    </p:spTree>
    <p:extLst>
      <p:ext uri="{BB962C8B-B14F-4D97-AF65-F5344CB8AC3E}">
        <p14:creationId xmlns="" xmlns:p14="http://schemas.microsoft.com/office/powerpoint/2010/main" val="16064437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0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55121" y="678545"/>
            <a:ext cx="8189333" cy="387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507DAA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720000" bIns="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0070C0"/>
                </a:solidFill>
              </a:rPr>
              <a:t>TDK </a:t>
            </a:r>
            <a:r>
              <a:rPr lang="en-US" dirty="0" err="1" smtClean="0">
                <a:solidFill>
                  <a:srgbClr val="0070C0"/>
                </a:solidFill>
              </a:rPr>
              <a:t>Hongkong</a:t>
            </a:r>
            <a:r>
              <a:rPr lang="en-US" dirty="0" smtClean="0">
                <a:solidFill>
                  <a:srgbClr val="0070C0"/>
                </a:solidFill>
              </a:rPr>
              <a:t> Office Introduction</a:t>
            </a:r>
            <a:endParaRPr lang="ja-JP" altLang="en-GB" b="0" dirty="0" smtClean="0">
              <a:solidFill>
                <a:srgbClr val="0070C0"/>
              </a:solidFill>
              <a:ea typeface="HGPｺﾞｼｯｸE" pitchFamily="50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67" y="3387120"/>
            <a:ext cx="6600387" cy="305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プレースホルダー 17"/>
          <p:cNvSpPr txBox="1">
            <a:spLocks/>
          </p:cNvSpPr>
          <p:nvPr/>
        </p:nvSpPr>
        <p:spPr>
          <a:xfrm>
            <a:off x="779847" y="1179945"/>
            <a:ext cx="3578397" cy="2081048"/>
          </a:xfrm>
          <a:prstGeom prst="rect">
            <a:avLst/>
          </a:prstGeom>
        </p:spPr>
        <p:txBody>
          <a:bodyPr anchor="t"/>
          <a:lstStyle>
            <a:lvl1pPr marL="317500" indent="-317500" algn="l" defTabSz="86360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6600"/>
              </a:buClr>
              <a:buFont typeface="Symbol" pitchFamily="18" charset="2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952500" indent="-381000" algn="l" defTabSz="8636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0000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619250" indent="-382588" algn="l" defTabSz="8636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5000"/>
              <a:buFont typeface="Wingdings" pitchFamily="2" charset="2"/>
              <a:buChar char="o"/>
              <a:defRPr sz="2100">
                <a:solidFill>
                  <a:schemeClr val="tx1"/>
                </a:solidFill>
                <a:latin typeface="+mn-lt"/>
              </a:defRPr>
            </a:lvl3pPr>
            <a:lvl4pPr marL="2190750" indent="-285750" algn="l" defTabSz="8636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5000"/>
              <a:buFont typeface="Wingdings" pitchFamily="2" charset="2"/>
              <a:buChar char="o"/>
              <a:defRPr>
                <a:solidFill>
                  <a:schemeClr val="tx1"/>
                </a:solidFill>
                <a:latin typeface="+mn-lt"/>
              </a:defRPr>
            </a:lvl4pPr>
            <a:lvl5pPr marL="2706688" indent="-268288" algn="l" defTabSz="8636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3163888" indent="-268288" algn="l" defTabSz="863600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6pPr>
            <a:lvl7pPr marL="3621088" indent="-268288" algn="l" defTabSz="863600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7pPr>
            <a:lvl8pPr marL="4078288" indent="-268288" algn="l" defTabSz="863600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8pPr>
            <a:lvl9pPr marL="4535488" indent="-268288" algn="l" defTabSz="863600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Near to University MTR Station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the </a:t>
            </a:r>
            <a:r>
              <a:rPr lang="en-U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Tolo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Harbour</a:t>
            </a: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 years of history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years in this office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 staff and managers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functional divisions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Japanese top management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CSR culture reinforced</a:t>
            </a:r>
            <a:endParaRPr lang="en-US" altLang="zh-TW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テキスト プレースホルダー 17"/>
          <p:cNvSpPr txBox="1">
            <a:spLocks/>
          </p:cNvSpPr>
          <p:nvPr/>
        </p:nvSpPr>
        <p:spPr>
          <a:xfrm>
            <a:off x="4508939" y="1177249"/>
            <a:ext cx="2987016" cy="2081048"/>
          </a:xfrm>
          <a:prstGeom prst="rect">
            <a:avLst/>
          </a:prstGeom>
        </p:spPr>
        <p:txBody>
          <a:bodyPr anchor="t"/>
          <a:lstStyle>
            <a:lvl1pPr marL="317500" indent="-317500" algn="l" defTabSz="86360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6600"/>
              </a:buClr>
              <a:buFont typeface="Symbol" pitchFamily="18" charset="2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952500" indent="-381000" algn="l" defTabSz="8636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CC0000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619250" indent="-382588" algn="l" defTabSz="8636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5000"/>
              <a:buFont typeface="Wingdings" pitchFamily="2" charset="2"/>
              <a:buChar char="o"/>
              <a:defRPr sz="2100">
                <a:solidFill>
                  <a:schemeClr val="tx1"/>
                </a:solidFill>
                <a:latin typeface="+mn-lt"/>
              </a:defRPr>
            </a:lvl3pPr>
            <a:lvl4pPr marL="2190750" indent="-285750" algn="l" defTabSz="8636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5000"/>
              <a:buFont typeface="Wingdings" pitchFamily="2" charset="2"/>
              <a:buChar char="o"/>
              <a:defRPr>
                <a:solidFill>
                  <a:schemeClr val="tx1"/>
                </a:solidFill>
                <a:latin typeface="+mn-lt"/>
              </a:defRPr>
            </a:lvl4pPr>
            <a:lvl5pPr marL="2706688" indent="-268288" algn="l" defTabSz="8636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3163888" indent="-268288" algn="l" defTabSz="863600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6pPr>
            <a:lvl7pPr marL="3621088" indent="-268288" algn="l" defTabSz="863600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7pPr>
            <a:lvl8pPr marL="4078288" indent="-268288" algn="l" defTabSz="863600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8pPr>
            <a:lvl9pPr marL="4535488" indent="-268288" algn="l" defTabSz="863600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zh-TW" altLang="en-US" sz="1800" dirty="0" smtClean="0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香港</a:t>
            </a:r>
            <a:r>
              <a:rPr lang="zh-TW" altLang="en-US" sz="1800" dirty="0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東電化</a:t>
            </a:r>
            <a:r>
              <a:rPr lang="zh-TW" altLang="en-US" sz="1800" dirty="0" smtClean="0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辦公室簡</a:t>
            </a:r>
            <a:r>
              <a:rPr lang="zh-TW" altLang="en-US" sz="1800" dirty="0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介</a:t>
            </a:r>
            <a:endParaRPr lang="en-US" altLang="zh-TW" sz="1800" dirty="0" smtClean="0">
              <a:solidFill>
                <a:srgbClr val="0070C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1200" dirty="0" smtClean="0">
                <a:latin typeface="SimSun" panose="02010600030101010101" pitchFamily="2" charset="-122"/>
                <a:ea typeface="SimSun" panose="02010600030101010101" pitchFamily="2" charset="-122"/>
              </a:rPr>
              <a:t>鄰</a:t>
            </a:r>
            <a:r>
              <a:rPr lang="zh-TW" alt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近大學港鐵站</a:t>
            </a:r>
            <a:endParaRPr lang="en-US" altLang="zh-TW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在吐露港旁</a:t>
            </a:r>
            <a:endParaRPr lang="en-US" altLang="zh-TW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在香港</a:t>
            </a:r>
            <a:r>
              <a:rPr lang="zh-TW" altLang="en-US" sz="12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有 </a:t>
            </a:r>
            <a:r>
              <a:rPr lang="en-US" altLang="zh-TW" sz="1200" dirty="0" smtClean="0">
                <a:latin typeface="SimSun" panose="02010600030101010101" pitchFamily="2" charset="-122"/>
                <a:ea typeface="SimSun" panose="02010600030101010101" pitchFamily="2" charset="-122"/>
              </a:rPr>
              <a:t>40 </a:t>
            </a:r>
            <a:r>
              <a:rPr lang="zh-TW" altLang="en-US" sz="12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年歷史</a:t>
            </a:r>
            <a:endParaRPr lang="en-US" altLang="zh-TW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6 </a:t>
            </a:r>
            <a:r>
              <a:rPr lang="zh-TW" alt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年前搬進這辦公室</a:t>
            </a:r>
            <a:endParaRPr lang="en-US" altLang="zh-TW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70 </a:t>
            </a:r>
            <a:r>
              <a:rPr lang="zh-TW" alt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駐在人員</a:t>
            </a:r>
            <a:endParaRPr lang="en-US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9 </a:t>
            </a:r>
            <a:r>
              <a:rPr lang="zh-TW" alt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職能部門</a:t>
            </a:r>
            <a:endParaRPr lang="en-US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日本人領導</a:t>
            </a:r>
            <a:endParaRPr lang="en-US" altLang="zh-TW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加強企業社會</a:t>
            </a:r>
            <a:r>
              <a:rPr lang="zh-TW" altLang="en-US" sz="12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責任文化</a:t>
            </a:r>
            <a:endParaRPr lang="en-US" sz="12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708428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371475" y="589841"/>
            <a:ext cx="8229600" cy="472967"/>
          </a:xfrm>
        </p:spPr>
        <p:txBody>
          <a:bodyPr/>
          <a:lstStyle/>
          <a:p>
            <a:pPr eaLnBrk="1" hangingPunct="1"/>
            <a:r>
              <a:rPr lang="en-US" altLang="ja-JP" b="0" dirty="0" err="1">
                <a:ea typeface="HGPｺﾞｼｯｸE" pitchFamily="50" charset="-128"/>
              </a:rPr>
              <a:t>Health@Work</a:t>
            </a:r>
            <a:r>
              <a:rPr lang="en-US" altLang="ja-JP" b="0" dirty="0">
                <a:ea typeface="HGPｺﾞｼｯｸE" pitchFamily="50" charset="-128"/>
              </a:rPr>
              <a:t> Project </a:t>
            </a:r>
            <a:r>
              <a:rPr lang="en-US" altLang="ja-JP" b="0" dirty="0" smtClean="0">
                <a:ea typeface="HGPｺﾞｼｯｸE" pitchFamily="50" charset="-128"/>
              </a:rPr>
              <a:t>– Health Day</a:t>
            </a:r>
            <a:r>
              <a:rPr lang="zh-TW" altLang="en-US" b="0" dirty="0" smtClean="0">
                <a:ea typeface="HGPｺﾞｼｯｸE" pitchFamily="50" charset="-128"/>
              </a:rPr>
              <a:t> </a:t>
            </a:r>
            <a:r>
              <a:rPr lang="en-US" altLang="zh-TW" b="0" dirty="0" smtClean="0">
                <a:ea typeface="HGPｺﾞｼｯｸE" pitchFamily="50" charset="-128"/>
              </a:rPr>
              <a:t>2013.06.08</a:t>
            </a:r>
            <a:r>
              <a:rPr lang="en-US" altLang="ja-JP" b="0" dirty="0" smtClean="0">
                <a:ea typeface="HGPｺﾞｼｯｸE" pitchFamily="50" charset="-128"/>
              </a:rPr>
              <a:t> </a:t>
            </a:r>
            <a:endParaRPr lang="ja-JP" altLang="en-GB" b="0" dirty="0">
              <a:ea typeface="HGPｺﾞｼｯｸE" pitchFamily="50" charset="-128"/>
            </a:endParaRPr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idx="1"/>
          </p:nvPr>
        </p:nvSpPr>
        <p:spPr>
          <a:xfrm>
            <a:off x="3503344" y="1167180"/>
            <a:ext cx="4905375" cy="5285061"/>
          </a:xfrm>
        </p:spPr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Measurements</a:t>
            </a:r>
            <a:r>
              <a:rPr lang="zh-TW" altLang="en-US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zh-TW" altLang="en-US" sz="1600" b="0" dirty="0" smtClean="0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  <a:cs typeface="Tahoma" panose="020B0604030504040204" pitchFamily="34" charset="0"/>
              </a:rPr>
              <a:t>量度</a:t>
            </a:r>
            <a:endParaRPr lang="en-US" altLang="zh-TW" sz="1600" b="0" dirty="0" smtClean="0">
              <a:solidFill>
                <a:srgbClr val="0070C0"/>
              </a:solidFill>
              <a:latin typeface="SimSun" panose="02010600030101010101" pitchFamily="2" charset="-122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YMCA Sit-and-Reach Test </a:t>
            </a:r>
            <a:r>
              <a:rPr lang="zh-TW" altLang="en-US" sz="1600" b="0" dirty="0" smtClean="0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  <a:cs typeface="Tahoma" panose="020B0604030504040204" pitchFamily="34" charset="0"/>
              </a:rPr>
              <a:t>測試</a:t>
            </a:r>
            <a:endParaRPr lang="en-US" altLang="zh-TW" sz="1600" b="0" dirty="0">
              <a:solidFill>
                <a:srgbClr val="0070C0"/>
              </a:solidFill>
              <a:latin typeface="SimSun" panose="02010600030101010101" pitchFamily="2" charset="-122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YMCA 3-minutes Step Test </a:t>
            </a:r>
            <a:r>
              <a:rPr lang="zh-TW" altLang="en-US" sz="1600" b="0" dirty="0" smtClean="0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  <a:cs typeface="Tahoma" panose="020B0604030504040204" pitchFamily="34" charset="0"/>
              </a:rPr>
              <a:t>測試</a:t>
            </a:r>
            <a:endParaRPr lang="en-US" altLang="zh-TW" sz="1600" b="0" dirty="0">
              <a:solidFill>
                <a:srgbClr val="0070C0"/>
              </a:solidFill>
              <a:latin typeface="SimSun" panose="02010600030101010101" pitchFamily="2" charset="-122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Nurse consultation</a:t>
            </a:r>
            <a:r>
              <a:rPr lang="zh-TW" altLang="en-US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zh-TW" altLang="en-US" sz="1600" b="0" dirty="0" smtClean="0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  <a:cs typeface="Tahoma" panose="020B0604030504040204" pitchFamily="34" charset="0"/>
              </a:rPr>
              <a:t>見</a:t>
            </a:r>
            <a:r>
              <a:rPr lang="zh-TW" altLang="en-US" sz="1600" b="0" dirty="0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  <a:cs typeface="Tahoma" panose="020B0604030504040204" pitchFamily="34" charset="0"/>
              </a:rPr>
              <a:t>護士</a:t>
            </a:r>
            <a:endParaRPr lang="en-US" altLang="zh-TW" sz="1600" b="0" dirty="0">
              <a:solidFill>
                <a:srgbClr val="0070C0"/>
              </a:solidFill>
              <a:latin typeface="SimSun" panose="02010600030101010101" pitchFamily="2" charset="-122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endParaRPr lang="en-US" altLang="zh-TW" sz="1400" b="0" dirty="0" smtClean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altLang="zh-TW" sz="1400" b="0" dirty="0" smtClean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altLang="ja-JP" sz="1400" b="0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altLang="ja-JP" sz="1400" b="0" dirty="0" smtClean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altLang="ja-JP" sz="1400" b="0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altLang="ja-JP" sz="1400" b="0" dirty="0" smtClean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altLang="ja-JP" sz="1400" b="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altLang="ja-JP" sz="1400" b="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ja-JP" sz="1400" b="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&gt;&gt; Physical Tests   </a:t>
            </a:r>
          </a:p>
          <a:p>
            <a:r>
              <a:rPr lang="en-US" altLang="ja-JP" sz="1400" b="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&gt;&gt; Awareness</a:t>
            </a:r>
          </a:p>
          <a:p>
            <a:r>
              <a:rPr lang="en-US" altLang="ja-JP" sz="1400" b="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&gt;&gt; Report &amp; Recommendations  </a:t>
            </a:r>
          </a:p>
          <a:p>
            <a:r>
              <a:rPr lang="en-US" altLang="ja-JP" sz="1400" b="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&gt;&gt; Directions of H@W initiatives</a:t>
            </a:r>
            <a:endParaRPr lang="en-US" altLang="ja-JP" sz="14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b="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 activity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b="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Healthy eating</a:t>
            </a:r>
            <a:endParaRPr lang="ja-JP" altLang="en-US" sz="1400" b="0" dirty="0">
              <a:solidFill>
                <a:srgbClr val="00B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b="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 breastfeeding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38" y="1077304"/>
            <a:ext cx="2896106" cy="205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プレースホルダー 15"/>
          <p:cNvSpPr>
            <a:spLocks noGrp="1"/>
          </p:cNvSpPr>
          <p:nvPr>
            <p:ph type="body" idx="1"/>
          </p:nvPr>
        </p:nvSpPr>
        <p:spPr>
          <a:xfrm>
            <a:off x="6424419" y="4526679"/>
            <a:ext cx="2351723" cy="1925562"/>
          </a:xfrm>
        </p:spPr>
        <p:txBody>
          <a:bodyPr anchor="t"/>
          <a:lstStyle/>
          <a:p>
            <a:r>
              <a:rPr lang="en-US" altLang="ja-JP" sz="1400" dirty="0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&gt;&gt;  </a:t>
            </a:r>
            <a:r>
              <a:rPr lang="zh-TW" altLang="en-US" sz="1400" dirty="0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體能測試  </a:t>
            </a:r>
            <a:endParaRPr lang="en-US" altLang="zh-TW" sz="1400" dirty="0">
              <a:solidFill>
                <a:srgbClr val="0070C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altLang="zh-TW" sz="1400" dirty="0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&gt;&gt;</a:t>
            </a:r>
            <a:r>
              <a:rPr lang="zh-TW" altLang="en-US" sz="1400" dirty="0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 認知 </a:t>
            </a:r>
            <a:endParaRPr lang="en-US" altLang="zh-TW" sz="1400" dirty="0">
              <a:solidFill>
                <a:srgbClr val="0070C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altLang="zh-TW" sz="1400" dirty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&gt;&gt;</a:t>
            </a:r>
            <a:r>
              <a:rPr lang="zh-TW" altLang="en-US" sz="1400" dirty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 報告建議  </a:t>
            </a:r>
            <a:endParaRPr lang="en-US" altLang="zh-TW" sz="1400" dirty="0">
              <a:solidFill>
                <a:srgbClr val="00B05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altLang="zh-TW" sz="1400" dirty="0" smtClean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&gt;&gt;  </a:t>
            </a:r>
            <a:r>
              <a:rPr lang="ja-JP" altLang="en-US" sz="1400" dirty="0" smtClean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健康</a:t>
            </a:r>
            <a:r>
              <a:rPr lang="zh-TW" altLang="en-US" sz="1400" dirty="0" smtClean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在職場的行動方向</a:t>
            </a:r>
            <a:endParaRPr lang="en-US" altLang="ja-JP" sz="1400" dirty="0">
              <a:solidFill>
                <a:srgbClr val="00B05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 dirty="0" smtClean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體</a:t>
            </a:r>
            <a:r>
              <a:rPr lang="ja-JP" altLang="en-US" sz="1400" dirty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能活動 </a:t>
            </a:r>
            <a:endParaRPr lang="en-US" altLang="ja-JP" sz="1400" dirty="0">
              <a:solidFill>
                <a:srgbClr val="00B05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 dirty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健康飲食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400" dirty="0" smtClean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支持在職母親餵哺母乳</a:t>
            </a:r>
            <a:endParaRPr lang="zh-TW" altLang="en-US" sz="1400" dirty="0">
              <a:solidFill>
                <a:srgbClr val="00B05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021" y="4916381"/>
            <a:ext cx="1602848" cy="150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22" y="3135081"/>
            <a:ext cx="1347604" cy="172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60" y="3817782"/>
            <a:ext cx="1329967" cy="208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078" y="2651754"/>
            <a:ext cx="2536255" cy="176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474" y="2448049"/>
            <a:ext cx="1733796" cy="176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031" y="1083824"/>
            <a:ext cx="1688024" cy="150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064437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371475" y="601716"/>
            <a:ext cx="8546894" cy="472967"/>
          </a:xfrm>
        </p:spPr>
        <p:txBody>
          <a:bodyPr/>
          <a:lstStyle/>
          <a:p>
            <a:pPr eaLnBrk="1" hangingPunct="1"/>
            <a:r>
              <a:rPr lang="en-US" altLang="ja-JP" sz="2200" b="0" dirty="0" err="1">
                <a:ea typeface="HGPｺﾞｼｯｸE" pitchFamily="50" charset="-128"/>
              </a:rPr>
              <a:t>Health@Work</a:t>
            </a:r>
            <a:r>
              <a:rPr lang="en-US" altLang="ja-JP" sz="2200" b="0" dirty="0">
                <a:ea typeface="HGPｺﾞｼｯｸE" pitchFamily="50" charset="-128"/>
              </a:rPr>
              <a:t> Project </a:t>
            </a:r>
            <a:r>
              <a:rPr lang="en-US" altLang="ja-JP" sz="2200" b="0" dirty="0" smtClean="0">
                <a:ea typeface="HGPｺﾞｼｯｸE" pitchFamily="50" charset="-128"/>
              </a:rPr>
              <a:t>-  Physical Activity (PA) Workshop</a:t>
            </a:r>
            <a:r>
              <a:rPr lang="zh-TW" altLang="en-US" sz="2200" b="0" dirty="0" smtClean="0">
                <a:ea typeface="HGPｺﾞｼｯｸE" pitchFamily="50" charset="-128"/>
              </a:rPr>
              <a:t> </a:t>
            </a:r>
            <a:r>
              <a:rPr lang="en-US" altLang="zh-TW" sz="1800" b="0" dirty="0" smtClean="0">
                <a:ea typeface="HGPｺﾞｼｯｸE" pitchFamily="50" charset="-128"/>
              </a:rPr>
              <a:t>2014.01.13</a:t>
            </a:r>
            <a:endParaRPr lang="ja-JP" altLang="en-GB" sz="1800" b="0" dirty="0">
              <a:ea typeface="HGPｺﾞｼｯｸE" pitchFamily="50" charset="-128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98" y="2894031"/>
            <a:ext cx="7181726" cy="366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5652655" y="1078149"/>
            <a:ext cx="290351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工作</a:t>
            </a:r>
            <a:r>
              <a:rPr lang="zh-TW" altLang="en-US" b="1" dirty="0"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坊的內</a:t>
            </a:r>
            <a:r>
              <a:rPr lang="zh-TW" altLang="en-US" b="1" dirty="0" smtClean="0"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容：</a:t>
            </a:r>
            <a:endParaRPr lang="zh-TW" altLang="en-US" b="1" dirty="0">
              <a:solidFill>
                <a:srgbClr val="7030A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b="1" dirty="0">
              <a:solidFill>
                <a:srgbClr val="7030A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缺乏運動之社會現況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最新體能活動量建議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有效體重管理法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善用社區體能活動設施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簡易辦公室運動</a:t>
            </a:r>
            <a:endParaRPr lang="en-US" dirty="0">
              <a:solidFill>
                <a:srgbClr val="7030A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33449" y="1117265"/>
            <a:ext cx="50410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Workshop content:</a:t>
            </a:r>
            <a:endParaRPr lang="en-US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· Prevalence of physical inactivity </a:t>
            </a:r>
          </a:p>
          <a:p>
            <a:r>
              <a:rPr lang="en-US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· Physical activity recommendations</a:t>
            </a:r>
          </a:p>
          <a:p>
            <a:r>
              <a:rPr lang="en-US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· Effective weight management approach</a:t>
            </a:r>
          </a:p>
          <a:p>
            <a:r>
              <a:rPr lang="en-US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· Make the best use of community resources </a:t>
            </a:r>
          </a:p>
          <a:p>
            <a:r>
              <a:rPr lang="en-US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· Simple exercises at workplace</a:t>
            </a:r>
          </a:p>
        </p:txBody>
      </p:sp>
    </p:spTree>
    <p:extLst>
      <p:ext uri="{BB962C8B-B14F-4D97-AF65-F5344CB8AC3E}">
        <p14:creationId xmlns="" xmlns:p14="http://schemas.microsoft.com/office/powerpoint/2010/main" val="125936844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371475" y="601716"/>
            <a:ext cx="8229600" cy="472967"/>
          </a:xfrm>
        </p:spPr>
        <p:txBody>
          <a:bodyPr/>
          <a:lstStyle/>
          <a:p>
            <a:pPr eaLnBrk="1" hangingPunct="1"/>
            <a:r>
              <a:rPr lang="en-US" altLang="ja-JP" b="0" dirty="0" err="1">
                <a:ea typeface="HGPｺﾞｼｯｸE" pitchFamily="50" charset="-128"/>
              </a:rPr>
              <a:t>Health@Work</a:t>
            </a:r>
            <a:r>
              <a:rPr lang="en-US" altLang="ja-JP" b="0" dirty="0">
                <a:ea typeface="HGPｺﾞｼｯｸE" pitchFamily="50" charset="-128"/>
              </a:rPr>
              <a:t> Project </a:t>
            </a:r>
            <a:r>
              <a:rPr lang="en-US" altLang="ja-JP" b="0" dirty="0" smtClean="0">
                <a:ea typeface="HGPｺﾞｼｯｸE" pitchFamily="50" charset="-128"/>
              </a:rPr>
              <a:t> 2013 </a:t>
            </a:r>
            <a:r>
              <a:rPr lang="en-US" altLang="ja-JP" b="0" dirty="0">
                <a:ea typeface="HGPｺﾞｼｯｸE" pitchFamily="50" charset="-128"/>
              </a:rPr>
              <a:t>- 2016</a:t>
            </a:r>
            <a:endParaRPr lang="ja-JP" altLang="en-GB" b="0" dirty="0">
              <a:ea typeface="HGPｺﾞｼｯｸE" pitchFamily="50" charset="-128"/>
            </a:endParaRPr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idx="1"/>
          </p:nvPr>
        </p:nvSpPr>
        <p:spPr>
          <a:xfrm>
            <a:off x="4580866" y="1106214"/>
            <a:ext cx="4467883" cy="5285061"/>
          </a:xfrm>
        </p:spPr>
        <p:txBody>
          <a:bodyPr anchor="t"/>
          <a:lstStyle/>
          <a:p>
            <a:r>
              <a:rPr lang="en-US" altLang="zh-TW" sz="3200" dirty="0" smtClean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PDCA</a:t>
            </a:r>
            <a:r>
              <a:rPr lang="zh-TW" altLang="en-US" sz="3200" dirty="0" smtClean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管理循環</a:t>
            </a:r>
            <a:endParaRPr lang="en-US" altLang="zh-TW" sz="3200" dirty="0" smtClean="0">
              <a:solidFill>
                <a:srgbClr val="FFC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3200" dirty="0" smtClean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規劃</a:t>
            </a:r>
            <a:r>
              <a:rPr lang="zh-TW" altLang="en-US" sz="2800" dirty="0" smtClean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altLang="zh-TW" sz="2800" dirty="0" smtClean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年度主要業務資源預算</a:t>
            </a:r>
            <a:endParaRPr lang="zh-TW" altLang="en-US" sz="2800" dirty="0">
              <a:solidFill>
                <a:srgbClr val="00B0F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構成環境委員和</a:t>
            </a:r>
            <a:r>
              <a:rPr lang="zh-TW" altLang="en-US" sz="2800" dirty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企業</a:t>
            </a:r>
            <a:r>
              <a:rPr lang="zh-TW" altLang="en-US" sz="2800" dirty="0" smtClean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社會責任委員會</a:t>
            </a:r>
            <a:endParaRPr lang="en-US" altLang="zh-TW" sz="2800" dirty="0" smtClean="0">
              <a:solidFill>
                <a:srgbClr val="00B0F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3"/>
          </p:nvPr>
        </p:nvSpPr>
        <p:spPr>
          <a:xfrm>
            <a:off x="340381" y="1119353"/>
            <a:ext cx="4117319" cy="4997668"/>
          </a:xfrm>
        </p:spPr>
        <p:txBody>
          <a:bodyPr anchor="t"/>
          <a:lstStyle/>
          <a:p>
            <a:r>
              <a:rPr lang="en-US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Management Cycle PDCA</a:t>
            </a:r>
          </a:p>
          <a:p>
            <a:endParaRPr lang="en-US" sz="3200" dirty="0" smtClean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3200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3200" dirty="0" smtClean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3200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3200" dirty="0" smtClean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2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Annual </a:t>
            </a:r>
            <a:r>
              <a:rPr lang="en-US" sz="20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OMP budget  </a:t>
            </a:r>
            <a:endParaRPr lang="en-US" sz="2000" dirty="0" smtClean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 </a:t>
            </a:r>
            <a:r>
              <a:rPr lang="en-US" sz="20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CSR committee </a:t>
            </a:r>
            <a:r>
              <a:rPr lang="en-US" sz="20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9" y="1611088"/>
            <a:ext cx="3800476" cy="266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115" y="3652903"/>
            <a:ext cx="1592395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510" y="4279173"/>
            <a:ext cx="2262188" cy="174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4863138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371475" y="601716"/>
            <a:ext cx="8229600" cy="472967"/>
          </a:xfrm>
        </p:spPr>
        <p:txBody>
          <a:bodyPr/>
          <a:lstStyle/>
          <a:p>
            <a:pPr eaLnBrk="1" hangingPunct="1"/>
            <a:r>
              <a:rPr lang="en-US" altLang="ja-JP" b="0" dirty="0" err="1">
                <a:ea typeface="HGPｺﾞｼｯｸE" pitchFamily="50" charset="-128"/>
              </a:rPr>
              <a:t>Health@Work</a:t>
            </a:r>
            <a:r>
              <a:rPr lang="en-US" altLang="ja-JP" b="0" dirty="0">
                <a:ea typeface="HGPｺﾞｼｯｸE" pitchFamily="50" charset="-128"/>
              </a:rPr>
              <a:t> Project </a:t>
            </a:r>
            <a:r>
              <a:rPr lang="en-US" altLang="ja-JP" b="0" dirty="0" smtClean="0">
                <a:ea typeface="HGPｺﾞｼｯｸE" pitchFamily="50" charset="-128"/>
              </a:rPr>
              <a:t> 2013 </a:t>
            </a:r>
            <a:r>
              <a:rPr lang="en-US" altLang="ja-JP" b="0" dirty="0">
                <a:ea typeface="HGPｺﾞｼｯｸE" pitchFamily="50" charset="-128"/>
              </a:rPr>
              <a:t>- 2016</a:t>
            </a:r>
            <a:endParaRPr lang="ja-JP" altLang="en-GB" b="0" dirty="0">
              <a:ea typeface="HGPｺﾞｼｯｸE" pitchFamily="50" charset="-128"/>
            </a:endParaRPr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idx="1"/>
          </p:nvPr>
        </p:nvSpPr>
        <p:spPr>
          <a:xfrm>
            <a:off x="3286125" y="1106214"/>
            <a:ext cx="5667375" cy="5285061"/>
          </a:xfrm>
        </p:spPr>
        <p:txBody>
          <a:bodyPr anchor="t"/>
          <a:lstStyle/>
          <a:p>
            <a:r>
              <a:rPr lang="zh-TW" altLang="en-US" sz="3200" dirty="0" smtClean="0"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實施運行</a:t>
            </a:r>
            <a:endParaRPr lang="en-US" altLang="zh-TW" sz="3200" dirty="0" smtClean="0">
              <a:solidFill>
                <a:srgbClr val="7030A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環境管理及企業社會責任委員會  月度會議</a:t>
            </a:r>
            <a:endParaRPr lang="en-US" sz="2800" dirty="0" smtClean="0">
              <a:solidFill>
                <a:srgbClr val="7030A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zh-TW" sz="1200" dirty="0" smtClean="0">
              <a:solidFill>
                <a:srgbClr val="7030A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zh-TW" sz="1200" dirty="0" smtClean="0">
              <a:solidFill>
                <a:srgbClr val="7030A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zh-TW" sz="1200" dirty="0" smtClean="0">
              <a:solidFill>
                <a:srgbClr val="7030A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dirty="0" smtClean="0"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每週的水果日</a:t>
            </a:r>
            <a:endParaRPr lang="en-US" altLang="zh-TW" dirty="0" smtClean="0">
              <a:solidFill>
                <a:srgbClr val="7030A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dirty="0" smtClean="0"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每月海濱步行 </a:t>
            </a:r>
            <a:endParaRPr lang="en-US" altLang="zh-TW" dirty="0" smtClean="0">
              <a:solidFill>
                <a:srgbClr val="7030A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dirty="0" smtClean="0"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每月的綠色蔬菜星期一</a:t>
            </a:r>
            <a:endParaRPr lang="en-US" altLang="zh-TW" dirty="0" smtClean="0">
              <a:solidFill>
                <a:srgbClr val="7030A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dirty="0" smtClean="0"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季度自家製健康飯盒獎勵計劃</a:t>
            </a:r>
            <a:endParaRPr lang="en-US" altLang="zh-TW" dirty="0" smtClean="0">
              <a:solidFill>
                <a:srgbClr val="7030A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3"/>
          </p:nvPr>
        </p:nvSpPr>
        <p:spPr>
          <a:xfrm>
            <a:off x="340382" y="1119353"/>
            <a:ext cx="2860018" cy="4997668"/>
          </a:xfrm>
        </p:spPr>
        <p:txBody>
          <a:bodyPr anchor="t"/>
          <a:lstStyle/>
          <a:p>
            <a:r>
              <a:rPr lang="en-US" sz="32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altLang="zh-TW" sz="32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32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8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28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 </a:t>
            </a:r>
            <a:r>
              <a:rPr lang="en-US" sz="28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CSR </a:t>
            </a:r>
            <a:r>
              <a:rPr lang="en-US" sz="28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monthly meetings</a:t>
            </a:r>
          </a:p>
          <a:p>
            <a:endParaRPr lang="en-US" sz="1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Weekly Fruit Days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Monthly </a:t>
            </a:r>
            <a:r>
              <a:rPr lang="en-US" sz="20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Harbour</a:t>
            </a:r>
            <a:r>
              <a:rPr lang="en-US" sz="20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-side Walks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Monthly Veggie Mondays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Quarterly Homemade Lunchbox Bonus </a:t>
            </a:r>
            <a:r>
              <a:rPr lang="en-US" sz="20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Scheme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450813" y="3259723"/>
            <a:ext cx="2423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42912552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457200" y="677916"/>
            <a:ext cx="8229600" cy="472967"/>
          </a:xfrm>
        </p:spPr>
        <p:txBody>
          <a:bodyPr/>
          <a:lstStyle/>
          <a:p>
            <a:pPr eaLnBrk="1" hangingPunct="1"/>
            <a:r>
              <a:rPr lang="en-US" altLang="ja-JP" b="0" dirty="0">
                <a:solidFill>
                  <a:srgbClr val="00B050"/>
                </a:solidFill>
                <a:ea typeface="HGPｺﾞｼｯｸE" pitchFamily="50" charset="-128"/>
              </a:rPr>
              <a:t>Weekly Fruit </a:t>
            </a:r>
            <a:r>
              <a:rPr lang="en-US" altLang="ja-JP" b="0" dirty="0" smtClean="0">
                <a:solidFill>
                  <a:srgbClr val="00B050"/>
                </a:solidFill>
                <a:ea typeface="HGPｺﾞｼｯｸE" pitchFamily="50" charset="-128"/>
              </a:rPr>
              <a:t>Days</a:t>
            </a:r>
            <a:endParaRPr lang="ja-JP" altLang="en-GB" sz="3600" b="0" dirty="0">
              <a:solidFill>
                <a:srgbClr val="00B050"/>
              </a:solidFill>
              <a:ea typeface="HGPｺﾞｼｯｸE" pitchFamily="50" charset="-128"/>
            </a:endParaRPr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idx="1"/>
          </p:nvPr>
        </p:nvSpPr>
        <p:spPr>
          <a:xfrm>
            <a:off x="4666592" y="1245476"/>
            <a:ext cx="4040188" cy="2128345"/>
          </a:xfrm>
        </p:spPr>
        <p:txBody>
          <a:bodyPr anchor="t"/>
          <a:lstStyle/>
          <a:p>
            <a:r>
              <a:rPr lang="zh-TW" altLang="en-US" sz="2000" dirty="0" smtClean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每</a:t>
            </a:r>
            <a:r>
              <a:rPr lang="zh-TW" altLang="en-US" sz="2000" dirty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週的水果日</a:t>
            </a:r>
            <a:r>
              <a:rPr lang="zh-TW" altLang="en-US" sz="2000" dirty="0">
                <a:solidFill>
                  <a:srgbClr val="0046AD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rgbClr val="0046AD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(</a:t>
            </a:r>
            <a:r>
              <a:rPr lang="zh-TW" altLang="en-US" sz="20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彩</a:t>
            </a:r>
            <a:r>
              <a:rPr lang="zh-TW" altLang="en-US" sz="2000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色</a:t>
            </a:r>
            <a:r>
              <a:rPr lang="zh-TW" altLang="en-US" sz="2000" dirty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水</a:t>
            </a:r>
            <a:r>
              <a:rPr lang="zh-TW" altLang="en-US" sz="2000" dirty="0">
                <a:solidFill>
                  <a:srgbClr val="00B0F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果</a:t>
            </a:r>
            <a:r>
              <a:rPr lang="zh-TW" altLang="en-US" sz="2000" dirty="0"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星</a:t>
            </a:r>
            <a:r>
              <a:rPr lang="zh-TW" altLang="en-US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期</a:t>
            </a:r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三</a:t>
            </a:r>
            <a:r>
              <a:rPr lang="en-US" altLang="zh-TW" sz="2000" dirty="0">
                <a:solidFill>
                  <a:srgbClr val="0046AD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為每</a:t>
            </a:r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個部門準備約 </a:t>
            </a:r>
            <a:r>
              <a:rPr lang="en-US" altLang="zh-TW" sz="2000" dirty="0"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5</a:t>
            </a:r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-</a:t>
            </a:r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6 </a:t>
            </a:r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 種水果的組合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在</a:t>
            </a:r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第一年，我們利用內聯網向員工分享水果營養資訊</a:t>
            </a:r>
            <a:endParaRPr lang="en-US" sz="2000" dirty="0">
              <a:latin typeface="SimSun" panose="02010600030101010101" pitchFamily="2" charset="-122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" name="內容版面配置區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24" y="3144063"/>
            <a:ext cx="2317984" cy="1738488"/>
          </a:xfrm>
        </p:spPr>
      </p:pic>
      <p:sp>
        <p:nvSpPr>
          <p:cNvPr id="18" name="テキスト プレースホルダー 17"/>
          <p:cNvSpPr>
            <a:spLocks noGrp="1"/>
          </p:cNvSpPr>
          <p:nvPr>
            <p:ph type="body" sz="quarter" idx="3"/>
          </p:nvPr>
        </p:nvSpPr>
        <p:spPr>
          <a:xfrm>
            <a:off x="435632" y="1277007"/>
            <a:ext cx="4041775" cy="2081048"/>
          </a:xfrm>
        </p:spPr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combination of 5-6 kinds of fruits prepared for each Division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first year, we distributed fruit nutritional information to staff via intranet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566" y="4556988"/>
            <a:ext cx="2629477" cy="1972108"/>
          </a:xfr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047" y="2950233"/>
            <a:ext cx="3981396" cy="36133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664883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457200" y="677916"/>
            <a:ext cx="8229600" cy="472967"/>
          </a:xfrm>
        </p:spPr>
        <p:txBody>
          <a:bodyPr/>
          <a:lstStyle/>
          <a:p>
            <a:r>
              <a:rPr lang="en-US" altLang="ja-JP" b="0" dirty="0" err="1">
                <a:solidFill>
                  <a:srgbClr val="00B050"/>
                </a:solidFill>
                <a:ea typeface="HGPｺﾞｼｯｸE" pitchFamily="50" charset="-128"/>
              </a:rPr>
              <a:t>Harbour</a:t>
            </a:r>
            <a:r>
              <a:rPr lang="en-US" altLang="ja-JP" b="0" dirty="0">
                <a:solidFill>
                  <a:srgbClr val="00B050"/>
                </a:solidFill>
                <a:ea typeface="HGPｺﾞｼｯｸE" pitchFamily="50" charset="-128"/>
              </a:rPr>
              <a:t>-side walks 9 times a </a:t>
            </a:r>
            <a:r>
              <a:rPr lang="en-US" altLang="ja-JP" b="0" dirty="0" smtClean="0">
                <a:solidFill>
                  <a:srgbClr val="00B050"/>
                </a:solidFill>
                <a:ea typeface="HGPｺﾞｼｯｸE" pitchFamily="50" charset="-128"/>
              </a:rPr>
              <a:t>year</a:t>
            </a:r>
            <a:endParaRPr 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idx="1"/>
          </p:nvPr>
        </p:nvSpPr>
        <p:spPr>
          <a:xfrm>
            <a:off x="4943474" y="1245476"/>
            <a:ext cx="3763305" cy="1754899"/>
          </a:xfrm>
        </p:spPr>
        <p:txBody>
          <a:bodyPr anchor="t"/>
          <a:lstStyle/>
          <a:p>
            <a:r>
              <a:rPr lang="zh-TW" altLang="en-US" sz="2000" dirty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一年</a:t>
            </a:r>
            <a:r>
              <a:rPr lang="en-US" altLang="zh-TW" sz="2000" dirty="0" smtClean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9</a:t>
            </a:r>
            <a:r>
              <a:rPr lang="zh-TW" altLang="en-US" sz="2000" dirty="0" smtClean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次</a:t>
            </a:r>
            <a:r>
              <a:rPr lang="zh-TW" altLang="en-US" sz="2000" dirty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在公司對</a:t>
            </a:r>
            <a:r>
              <a:rPr lang="zh-TW" altLang="en-US" sz="2000" dirty="0" smtClean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出的</a:t>
            </a:r>
            <a:endParaRPr lang="en-US" altLang="zh-TW" sz="2000" dirty="0" smtClean="0">
              <a:solidFill>
                <a:srgbClr val="00B05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2000" dirty="0" smtClean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白石</a:t>
            </a:r>
            <a:r>
              <a:rPr lang="zh-TW" altLang="en-US" sz="2000" dirty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角海濱長廊步</a:t>
            </a:r>
            <a:r>
              <a:rPr lang="zh-TW" altLang="en-US" sz="2000" dirty="0" smtClean="0">
                <a:solidFill>
                  <a:srgbClr val="00B05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行</a:t>
            </a:r>
            <a:endParaRPr lang="en-US" altLang="zh-TW" sz="2000" dirty="0">
              <a:solidFill>
                <a:srgbClr val="00B05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來回步行 </a:t>
            </a:r>
            <a:r>
              <a:rPr lang="en-US" altLang="zh-TW" sz="2000" dirty="0">
                <a:latin typeface="SimSun" panose="02010600030101010101" pitchFamily="2" charset="-122"/>
                <a:ea typeface="SimSun" panose="02010600030101010101" pitchFamily="2" charset="-122"/>
              </a:rPr>
              <a:t>40 </a:t>
            </a:r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分鐘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在目的地合影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記錄參與享有奬勵</a:t>
            </a:r>
            <a:endParaRPr lang="en-US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29" y="3105807"/>
            <a:ext cx="4027141" cy="3020356"/>
          </a:xfrm>
        </p:spPr>
      </p:pic>
      <p:sp>
        <p:nvSpPr>
          <p:cNvPr id="18" name="テキスト プレースホルダー 17"/>
          <p:cNvSpPr>
            <a:spLocks noGrp="1"/>
          </p:cNvSpPr>
          <p:nvPr>
            <p:ph type="body" sz="quarter" idx="3"/>
          </p:nvPr>
        </p:nvSpPr>
        <p:spPr>
          <a:xfrm>
            <a:off x="435632" y="1277007"/>
            <a:ext cx="4041775" cy="2081048"/>
          </a:xfrm>
        </p:spPr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Walk 40 minutes to and fro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Take a group photo at the destination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Recorded attendance to receive 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incentives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94" y="3121572"/>
            <a:ext cx="4027141" cy="3020356"/>
          </a:xfrm>
        </p:spPr>
      </p:pic>
    </p:spTree>
    <p:extLst>
      <p:ext uri="{BB962C8B-B14F-4D97-AF65-F5344CB8AC3E}">
        <p14:creationId xmlns="" xmlns:p14="http://schemas.microsoft.com/office/powerpoint/2010/main" val="16064437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9AAFCB"/>
      </a:lt2>
      <a:accent1>
        <a:srgbClr val="E87800"/>
      </a:accent1>
      <a:accent2>
        <a:srgbClr val="A21636"/>
      </a:accent2>
      <a:accent3>
        <a:srgbClr val="FFFFFF"/>
      </a:accent3>
      <a:accent4>
        <a:srgbClr val="000000"/>
      </a:accent4>
      <a:accent5>
        <a:srgbClr val="F2BEAA"/>
      </a:accent5>
      <a:accent6>
        <a:srgbClr val="921330"/>
      </a:accent6>
      <a:hlink>
        <a:srgbClr val="0046AD"/>
      </a:hlink>
      <a:folHlink>
        <a:srgbClr val="45AC9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bg1"/>
              </a:solidFill>
            </a14:hiddenFill>
          </a:ext>
          <a:ext uri="{91240B29-F687-4F45-9708-019B960494DF}">
            <a14:hiddenLine xmlns=""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2066925" algn="l"/>
            <a:tab pos="3314700" algn="l"/>
            <a:tab pos="3857625" algn="l"/>
            <a:tab pos="4572000" algn="l"/>
          </a:tabLst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bg1"/>
              </a:solidFill>
            </a14:hiddenFill>
          </a:ext>
          <a:ext uri="{91240B29-F687-4F45-9708-019B960494DF}">
            <a14:hiddenLine xmlns=""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2066925" algn="l"/>
            <a:tab pos="3314700" algn="l"/>
            <a:tab pos="3857625" algn="l"/>
            <a:tab pos="4572000" algn="l"/>
          </a:tabLst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9AAFCB"/>
        </a:lt2>
        <a:accent1>
          <a:srgbClr val="E87800"/>
        </a:accent1>
        <a:accent2>
          <a:srgbClr val="A21636"/>
        </a:accent2>
        <a:accent3>
          <a:srgbClr val="FFFFFF"/>
        </a:accent3>
        <a:accent4>
          <a:srgbClr val="000000"/>
        </a:accent4>
        <a:accent5>
          <a:srgbClr val="F2BEAA"/>
        </a:accent5>
        <a:accent6>
          <a:srgbClr val="921330"/>
        </a:accent6>
        <a:hlink>
          <a:srgbClr val="0046AD"/>
        </a:hlink>
        <a:folHlink>
          <a:srgbClr val="45AC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9AAFCB"/>
      </a:lt2>
      <a:accent1>
        <a:srgbClr val="E87800"/>
      </a:accent1>
      <a:accent2>
        <a:srgbClr val="A21636"/>
      </a:accent2>
      <a:accent3>
        <a:srgbClr val="FFFFFF"/>
      </a:accent3>
      <a:accent4>
        <a:srgbClr val="000000"/>
      </a:accent4>
      <a:accent5>
        <a:srgbClr val="F2BEAA"/>
      </a:accent5>
      <a:accent6>
        <a:srgbClr val="921330"/>
      </a:accent6>
      <a:hlink>
        <a:srgbClr val="334069"/>
      </a:hlink>
      <a:folHlink>
        <a:srgbClr val="45AC92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bg1"/>
              </a:solidFill>
            </a14:hiddenFill>
          </a:ext>
          <a:ext uri="{91240B29-F687-4F45-9708-019B960494DF}">
            <a14:hiddenLine xmlns=""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2066925" algn="l"/>
            <a:tab pos="3314700" algn="l"/>
            <a:tab pos="3857625" algn="l"/>
            <a:tab pos="4572000" algn="l"/>
          </a:tabLst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bg1"/>
              </a:solidFill>
            </a14:hiddenFill>
          </a:ext>
          <a:ext uri="{91240B29-F687-4F45-9708-019B960494DF}">
            <a14:hiddenLine xmlns=""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2066925" algn="l"/>
            <a:tab pos="3314700" algn="l"/>
            <a:tab pos="3857625" algn="l"/>
            <a:tab pos="4572000" algn="l"/>
          </a:tabLst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9AAFCB"/>
        </a:lt2>
        <a:accent1>
          <a:srgbClr val="E87800"/>
        </a:accent1>
        <a:accent2>
          <a:srgbClr val="A21636"/>
        </a:accent2>
        <a:accent3>
          <a:srgbClr val="FFFFFF"/>
        </a:accent3>
        <a:accent4>
          <a:srgbClr val="000000"/>
        </a:accent4>
        <a:accent5>
          <a:srgbClr val="F2BEAA"/>
        </a:accent5>
        <a:accent6>
          <a:srgbClr val="921330"/>
        </a:accent6>
        <a:hlink>
          <a:srgbClr val="334069"/>
        </a:hlink>
        <a:folHlink>
          <a:srgbClr val="45AC9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AAFCB"/>
        </a:lt2>
        <a:accent1>
          <a:srgbClr val="E87800"/>
        </a:accent1>
        <a:accent2>
          <a:srgbClr val="A21636"/>
        </a:accent2>
        <a:accent3>
          <a:srgbClr val="FFFFFF"/>
        </a:accent3>
        <a:accent4>
          <a:srgbClr val="000000"/>
        </a:accent4>
        <a:accent5>
          <a:srgbClr val="F2BEAA"/>
        </a:accent5>
        <a:accent6>
          <a:srgbClr val="921330"/>
        </a:accent6>
        <a:hlink>
          <a:srgbClr val="0046AD"/>
        </a:hlink>
        <a:folHlink>
          <a:srgbClr val="45AC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1839</TotalTime>
  <Words>1118</Words>
  <Application>Microsoft Office PowerPoint</Application>
  <PresentationFormat>On-screen Show (4:3)</PresentationFormat>
  <Paragraphs>243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新細明體</vt:lpstr>
      <vt:lpstr>HGPｺﾞｼｯｸE</vt:lpstr>
      <vt:lpstr>Tahoma</vt:lpstr>
      <vt:lpstr>SimSun</vt:lpstr>
      <vt:lpstr>Wingdings</vt:lpstr>
      <vt:lpstr>Symbol</vt:lpstr>
      <vt:lpstr>HGP創英角ﾎﾟｯﾌﾟ体</vt:lpstr>
      <vt:lpstr>HGS創英角ﾎﾟｯﾌﾟ体</vt:lpstr>
      <vt:lpstr>Calibri</vt:lpstr>
      <vt:lpstr>ＭＳ Ｐゴシック</vt:lpstr>
      <vt:lpstr>HGP明朝B</vt:lpstr>
      <vt:lpstr>Standarddesign</vt:lpstr>
      <vt:lpstr>1_Standarddesign</vt:lpstr>
      <vt:lpstr>Slide 0</vt:lpstr>
      <vt:lpstr>TDK Hongkong Co., Ltd. specialized on trading and manufacturing of electronic component parts 香港東電化有限公司 電子零部件製造及貿易</vt:lpstr>
      <vt:lpstr>TDK Hongkong Office Introduction</vt:lpstr>
      <vt:lpstr>Health@Work Project – Health Day 2013.06.08 </vt:lpstr>
      <vt:lpstr>Health@Work Project -  Physical Activity (PA) Workshop 2014.01.13</vt:lpstr>
      <vt:lpstr>Health@Work Project  2013 - 2016</vt:lpstr>
      <vt:lpstr>Health@Work Project  2013 - 2016</vt:lpstr>
      <vt:lpstr>Weekly Fruit Days</vt:lpstr>
      <vt:lpstr>Harbour-side walks 9 times a year</vt:lpstr>
      <vt:lpstr>Veggie Mondays 12 times a year</vt:lpstr>
      <vt:lpstr>Quarterly Homemade Lunchbox Bonus Scheme</vt:lpstr>
      <vt:lpstr>Health@Work Project  2013 - 2016</vt:lpstr>
      <vt:lpstr>Other H@W concerns</vt:lpstr>
      <vt:lpstr>CSR H@W snapshots</vt:lpstr>
      <vt:lpstr>CSR H@W concerns</vt:lpstr>
      <vt:lpstr>CSR welfare and undertakings</vt:lpstr>
      <vt:lpstr>Health@Work Project  2013 - 2016</vt:lpstr>
      <vt:lpstr>Health@Work Project  2013 - 2016</vt:lpstr>
      <vt:lpstr>CSR questionnaire and results</vt:lpstr>
      <vt:lpstr>H@W, EMS and CSR culture implanted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Cindy_Yee</dc:creator>
  <cp:lastModifiedBy>nohp8</cp:lastModifiedBy>
  <cp:revision>3588</cp:revision>
  <cp:lastPrinted>2001-01-16T08:50:40Z</cp:lastPrinted>
  <dcterms:created xsi:type="dcterms:W3CDTF">1997-04-21T07:27:06Z</dcterms:created>
  <dcterms:modified xsi:type="dcterms:W3CDTF">2015-12-11T09:11:00Z</dcterms:modified>
</cp:coreProperties>
</file>