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1" r:id="rId4"/>
    <p:sldId id="259" r:id="rId5"/>
    <p:sldId id="260" r:id="rId6"/>
    <p:sldId id="261" r:id="rId7"/>
    <p:sldId id="278" r:id="rId8"/>
    <p:sldId id="279" r:id="rId9"/>
    <p:sldId id="265" r:id="rId10"/>
    <p:sldId id="268" r:id="rId11"/>
    <p:sldId id="266" r:id="rId12"/>
    <p:sldId id="280" r:id="rId13"/>
    <p:sldId id="273" r:id="rId14"/>
    <p:sldId id="269" r:id="rId15"/>
    <p:sldId id="281" r:id="rId16"/>
    <p:sldId id="267" r:id="rId17"/>
    <p:sldId id="282" r:id="rId18"/>
    <p:sldId id="270" r:id="rId19"/>
    <p:sldId id="274" r:id="rId20"/>
    <p:sldId id="276" r:id="rId21"/>
    <p:sldId id="275" r:id="rId22"/>
    <p:sldId id="263" r:id="rId23"/>
    <p:sldId id="283" r:id="rId24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04AD702F-A030-4E6E-AB1D-01D36DB31372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77C4D17-62E3-4BDC-863F-3139EC32605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1102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D80AFA2-8970-4050-856C-C4E0015E99A8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AFEA1A86-9541-4583-889D-6C4A6276AD5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73463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6033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4451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7733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9049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33721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52682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94023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006174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4345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038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53383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287694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58643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823464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711452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3989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50243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4916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57266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95167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93882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51139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1A86-9541-4583-889D-6C4A6276AD50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77981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6" name="群組 13"/>
          <p:cNvGrpSpPr>
            <a:grpSpLocks/>
          </p:cNvGrpSpPr>
          <p:nvPr userDrawn="1"/>
        </p:nvGrpSpPr>
        <p:grpSpPr bwMode="auto">
          <a:xfrm>
            <a:off x="225425" y="115888"/>
            <a:ext cx="8594725" cy="703262"/>
            <a:chOff x="251520" y="453481"/>
            <a:chExt cx="8595072" cy="701982"/>
          </a:xfrm>
        </p:grpSpPr>
        <p:pic>
          <p:nvPicPr>
            <p:cNvPr id="17" name="Picture 2" descr="C:\Users\simon.cl.yu\Desktop\新增資料夾\2005BestEmploy4C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629" y="536166"/>
              <a:ext cx="536613" cy="5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:\Users\simon.cl.yu\Desktop\新增資料夾\Quality-logo-blank-4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701" y="501280"/>
              <a:ext cx="593350" cy="60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C:\Users\simon.cl.yu\Desktop\新增資料夾\MD 1st_Chi_4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890" y="453481"/>
              <a:ext cx="377783" cy="70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C:\Users\simon.cl.yu\Desktop\新增資料夾\10+_CC_4c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845" y="532145"/>
              <a:ext cx="1018087" cy="54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C:\Users\simon.cl.yu\Desktop\新增資料夾\FFE_logo_2013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838" y="487922"/>
              <a:ext cx="739594" cy="63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C:\Users\simon.cl.yu\Desktop\新增資料夾\義工隊_優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898" t="59178"/>
            <a:stretch>
              <a:fillRect/>
            </a:stretch>
          </p:blipFill>
          <p:spPr bwMode="auto">
            <a:xfrm>
              <a:off x="5422973" y="543609"/>
              <a:ext cx="1070257" cy="52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C:\Users\simon.cl.yu\Desktop\新增資料夾\photo_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05" y="558518"/>
              <a:ext cx="1335387" cy="49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 descr="L:\@Person\Simon Yu\Logo of the Company\Urban_FSE_Endors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0022"/>
              <a:ext cx="1920258" cy="62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6400800" cy="300948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124743"/>
            <a:ext cx="3346704" cy="3081495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196752"/>
            <a:ext cx="3346704" cy="300948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514" y="1196752"/>
            <a:ext cx="6358285" cy="301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FF2387-3A42-4732-A69B-38433F7B0EE0}" type="datetimeFigureOut">
              <a:rPr lang="zh-HK" altLang="en-US" smtClean="0"/>
              <a:pPr/>
              <a:t>14/12/2015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7498F-E0BB-40A6-B566-E8C26106432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2" name="群組 13"/>
          <p:cNvGrpSpPr>
            <a:grpSpLocks/>
          </p:cNvGrpSpPr>
          <p:nvPr userDrawn="1"/>
        </p:nvGrpSpPr>
        <p:grpSpPr bwMode="auto">
          <a:xfrm>
            <a:off x="225425" y="115888"/>
            <a:ext cx="8594725" cy="703262"/>
            <a:chOff x="251520" y="453481"/>
            <a:chExt cx="8595072" cy="701982"/>
          </a:xfrm>
        </p:grpSpPr>
        <p:pic>
          <p:nvPicPr>
            <p:cNvPr id="13" name="Picture 2" descr="C:\Users\simon.cl.yu\Desktop\新增資料夾\2005BestEmploy4C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629" y="536166"/>
              <a:ext cx="536613" cy="5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simon.cl.yu\Desktop\新增資料夾\Quality-logo-blank-4C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701" y="501280"/>
              <a:ext cx="593350" cy="60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C:\Users\simon.cl.yu\Desktop\新增資料夾\MD 1st_Chi_4C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890" y="453481"/>
              <a:ext cx="377783" cy="70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simon.cl.yu\Desktop\新增資料夾\10+_CC_4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845" y="532145"/>
              <a:ext cx="1018087" cy="54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C:\Users\simon.cl.yu\Desktop\新增資料夾\FFE_logo_201314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838" y="487922"/>
              <a:ext cx="739594" cy="63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C:\Users\simon.cl.yu\Desktop\新增資料夾\義工隊_優異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898" t="59178"/>
            <a:stretch>
              <a:fillRect/>
            </a:stretch>
          </p:blipFill>
          <p:spPr bwMode="auto">
            <a:xfrm>
              <a:off x="5422973" y="543609"/>
              <a:ext cx="1070257" cy="52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:\Users\simon.cl.yu\Desktop\新增資料夾\photo_s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05" y="558518"/>
              <a:ext cx="1335387" cy="49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L:\@Person\Simon Yu\Logo of the Company\Urban_FSE_Endorse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0022"/>
              <a:ext cx="1920258" cy="62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7784" y="5157192"/>
            <a:ext cx="6408712" cy="1584176"/>
          </a:xfrm>
        </p:spPr>
        <p:txBody>
          <a:bodyPr>
            <a:normAutofit/>
          </a:bodyPr>
          <a:lstStyle/>
          <a:p>
            <a:pPr algn="r"/>
            <a:r>
              <a:rPr lang="zh-CN" altLang="zh-HK" b="1" dirty="0" smtClean="0"/>
              <a:t>鄭</a:t>
            </a:r>
            <a:r>
              <a:rPr lang="zh-CN" altLang="zh-HK" b="1" dirty="0"/>
              <a:t>安</a:t>
            </a:r>
            <a:r>
              <a:rPr lang="zh-CN" altLang="zh-HK" b="1" dirty="0" smtClean="0"/>
              <a:t>淇</a:t>
            </a:r>
            <a:r>
              <a:rPr lang="zh-HK" altLang="en-US" b="1" dirty="0" smtClean="0"/>
              <a:t>小姐</a:t>
            </a:r>
            <a:r>
              <a:rPr lang="zh-HK" altLang="en-US" b="1" dirty="0"/>
              <a:t/>
            </a:r>
            <a:br>
              <a:rPr lang="zh-HK" altLang="en-US" b="1" dirty="0"/>
            </a:br>
            <a:r>
              <a:rPr lang="zh-CN" altLang="zh-HK" b="1" dirty="0" smtClean="0"/>
              <a:t>高級</a:t>
            </a:r>
            <a:r>
              <a:rPr lang="zh-CN" altLang="zh-HK" b="1" dirty="0"/>
              <a:t>集團經理</a:t>
            </a:r>
            <a:r>
              <a:rPr lang="en-US" altLang="zh-HK" b="1" dirty="0"/>
              <a:t> - </a:t>
            </a:r>
            <a:r>
              <a:rPr lang="zh-CN" altLang="zh-HK" b="1" dirty="0"/>
              <a:t>人力資本</a:t>
            </a:r>
            <a:endParaRPr lang="zh-TW" altLang="zh-HK" b="1" dirty="0"/>
          </a:p>
          <a:p>
            <a:pPr algn="r"/>
            <a:r>
              <a:rPr lang="en-US" altLang="zh-HK" dirty="0" smtClean="0">
                <a:solidFill>
                  <a:schemeClr val="tx1"/>
                </a:solidFill>
              </a:rPr>
              <a:t>16.12.2015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7581" y="2780928"/>
            <a:ext cx="7175351" cy="1793167"/>
          </a:xfrm>
        </p:spPr>
        <p:txBody>
          <a:bodyPr/>
          <a:lstStyle/>
          <a:p>
            <a:r>
              <a:rPr lang="zh-TW" altLang="zh-HK" dirty="0" smtClean="0"/>
              <a:t>健康在職計劃</a:t>
            </a:r>
            <a:r>
              <a:rPr lang="en-US" altLang="zh-TW" dirty="0" smtClean="0"/>
              <a:t> – </a:t>
            </a:r>
            <a:r>
              <a:rPr lang="zh-TW" altLang="en-US" dirty="0" smtClean="0"/>
              <a:t>分享</a:t>
            </a:r>
            <a:r>
              <a:rPr lang="zh-TW" altLang="en-AU" b="0" dirty="0" smtClean="0">
                <a:solidFill>
                  <a:srgbClr val="5F5F5F"/>
                </a:solidFill>
              </a:rPr>
              <a:t/>
            </a:r>
            <a:br>
              <a:rPr lang="zh-TW" altLang="en-AU" b="0" dirty="0" smtClean="0">
                <a:solidFill>
                  <a:srgbClr val="5F5F5F"/>
                </a:solidFill>
              </a:rPr>
            </a:br>
            <a:endParaRPr lang="zh-HK" altLang="en-US" dirty="0"/>
          </a:p>
        </p:txBody>
      </p:sp>
      <p:pic>
        <p:nvPicPr>
          <p:cNvPr id="1026" name="圖片 6" descr="health@work_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33909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2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061864"/>
            <a:ext cx="6104856" cy="926976"/>
          </a:xfrm>
        </p:spPr>
        <p:txBody>
          <a:bodyPr>
            <a:normAutofit/>
          </a:bodyPr>
          <a:lstStyle/>
          <a:p>
            <a:r>
              <a:rPr lang="zh-CN" altLang="zh-HK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體能活動與健康講座</a:t>
            </a:r>
            <a:endParaRPr lang="zh-HK" altLang="en-US" sz="4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yuko.yk.wong\Desktop\Health@Work\Photos\Health Talk\UrbanMeiFoo_IMG_78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5952"/>
            <a:ext cx="4049792" cy="3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uko.yk.wong\Desktop\Health@Work\Photos\Health Talk\UrbanMeiFoo_IMG_8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566" y="3487365"/>
            <a:ext cx="4242228" cy="31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11960" y="1988840"/>
            <a:ext cx="4680520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提醒員工在工作間也可以伸展關節，減低勞損的機會</a:t>
            </a:r>
            <a:endParaRPr lang="zh-HK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了解</a:t>
            </a:r>
            <a:r>
              <a:rPr lang="zh-TW" altLang="zh-HK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久坐對員工的</a:t>
            </a:r>
            <a:r>
              <a:rPr lang="zh-TW" altLang="zh-HK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影響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3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1129407"/>
            <a:ext cx="8229600" cy="1143000"/>
          </a:xfrm>
        </p:spPr>
        <p:txBody>
          <a:bodyPr>
            <a:normAutofit/>
          </a:bodyPr>
          <a:lstStyle/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午間茶聚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L:\@Function\Health@work Project\Photos\Health@work\Monthly Tea Gathering\FSE Tea Gathering on 25 Jul 2014_Photos\DSC032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1" t="21004" b="10025"/>
          <a:stretch/>
        </p:blipFill>
        <p:spPr bwMode="auto">
          <a:xfrm>
            <a:off x="5724128" y="3356992"/>
            <a:ext cx="3096345" cy="29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16015" y="2132856"/>
            <a:ext cx="410445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向</a:t>
            </a:r>
            <a:r>
              <a:rPr lang="zh-TW" altLang="zh-HK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員工派發</a:t>
            </a:r>
            <a:r>
              <a:rPr lang="zh-TW" altLang="zh-H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水果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向</a:t>
            </a:r>
            <a:r>
              <a:rPr lang="zh-TW" altLang="zh-HK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員工提供健康小食和低糖飲品</a:t>
            </a:r>
            <a:endParaRPr lang="zh-HK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7" name="圖片 6" descr="L:\@Person\Alex Tsang\Tea gathering 30-8-13\IMG_73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9407"/>
            <a:ext cx="3449320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366" y="3861048"/>
            <a:ext cx="3686650" cy="2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21086"/>
            <a:ext cx="3275263" cy="2456447"/>
          </a:xfrm>
          <a:prstGeom prst="rect">
            <a:avLst/>
          </a:prstGeom>
        </p:spPr>
      </p:pic>
      <p:pic>
        <p:nvPicPr>
          <p:cNvPr id="6" name="Picture 6" descr="C:\Users\yuko.yk.wong\Desktop\Health@Work\Photos\Biz-Green Monday\IMG_7470 (low res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88632" cy="3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uko.yk.wong\Desktop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2055"/>
            <a:ext cx="2088232" cy="17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ko.yk.wong\Desktop\下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7300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66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482" y="1274750"/>
            <a:ext cx="3508628" cy="46781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33" y="1788330"/>
            <a:ext cx="4527330" cy="33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3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8" y="112474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「食得有營」標語創作比賽</a:t>
            </a:r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6146" name="Picture 2" descr="C:\Users\yuko.yk.wong\Desktop\Health@Work\Photos\宣傳海報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2" b="3311"/>
          <a:stretch/>
        </p:blipFill>
        <p:spPr bwMode="auto">
          <a:xfrm>
            <a:off x="5724128" y="2362265"/>
            <a:ext cx="2952328" cy="39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yuko.yk.wong\Desktop\Health@Work\Photos\Tea gathering\DSC033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3" t="28648" r="4244" b="12057"/>
          <a:stretch/>
        </p:blipFill>
        <p:spPr bwMode="auto">
          <a:xfrm>
            <a:off x="205021" y="3031069"/>
            <a:ext cx="5227736" cy="256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2013867"/>
            <a:ext cx="4572000" cy="10172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藉著</a:t>
            </a:r>
            <a:r>
              <a:rPr lang="zh-TW" altLang="zh-HK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具有創意之標語，加強員工對均衡及健康飲食之重視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1" y="1196752"/>
            <a:ext cx="2880321" cy="864096"/>
          </a:xfrm>
        </p:spPr>
        <p:txBody>
          <a:bodyPr/>
          <a:lstStyle/>
          <a:p>
            <a:r>
              <a:rPr lang="zh-HK" altLang="en-US" dirty="0"/>
              <a:t>得獎作品</a:t>
            </a:r>
          </a:p>
        </p:txBody>
      </p:sp>
      <p:pic>
        <p:nvPicPr>
          <p:cNvPr id="4" name="Picture 4" descr="C:\Users\yuko.yk.wong\Desktop\Health@Work\Photos\Tea gathering\DSC03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490889" cy="33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yuko.yk.wong\Desktop\Health@Work\Photos\Tea gathering\DSC03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006" y="2583102"/>
            <a:ext cx="2441432" cy="32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uko.yk.wong\Desktop\Health@Work\Photos\Tea gathering\DSC03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9719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sz="quarter" idx="13"/>
          </p:nvPr>
        </p:nvSpPr>
        <p:spPr>
          <a:xfrm>
            <a:off x="3419872" y="5949280"/>
            <a:ext cx="2160239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冠軍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265130" y="5953816"/>
            <a:ext cx="216023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季軍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611560" y="5949280"/>
            <a:ext cx="216023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冠軍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1026" name="Picture 2" descr="https://sp.yimg.com/xj/th?id=OIP.M7c81fc7ae6ff56bba63bf658e64ca8f4o0&amp;pid=15.1&amp;P=0&amp;w=300&amp;h=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328" y="1052736"/>
            <a:ext cx="1221884" cy="12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77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辦公室設施</a:t>
            </a:r>
            <a:endParaRPr lang="zh-HK" altLang="en-US" dirty="0"/>
          </a:p>
        </p:txBody>
      </p:sp>
      <p:pic>
        <p:nvPicPr>
          <p:cNvPr id="3074" name="Picture 2" descr="L:\@Function\Health@work Project\Article submitted for health activity photos and sharing\For booklet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08" y="2779975"/>
            <a:ext cx="3528392" cy="28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uko.yk.wong\Desktop\Health@Work\Photos\Pantry\weight sca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1268760"/>
            <a:ext cx="4572000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zh-HK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提供含糖較少的飲品和檸檬水、代糖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設</a:t>
            </a:r>
            <a:r>
              <a:rPr lang="zh-TW" altLang="zh-HK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置了微波爐、蒸爐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每天供應新鮮檸檬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設</a:t>
            </a:r>
            <a:r>
              <a:rPr lang="zh-TW" altLang="zh-HK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置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體重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脂肪磅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6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6512511" cy="1143000"/>
          </a:xfrm>
        </p:spPr>
        <p:txBody>
          <a:bodyPr/>
          <a:lstStyle/>
          <a:p>
            <a:r>
              <a:rPr lang="zh-HK" altLang="en-US" dirty="0"/>
              <a:t>辦公室設施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537" y="1268760"/>
            <a:ext cx="4320480" cy="1152128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提供健康刊物予員工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璧佈板定期張貼健康小貼士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5" name="Picture 2" descr="C:\Users\yuko.yk.wong\Desktop\Health@Work\Photos\Meifoo &amp; CIS\MeiFoo_DSC0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7534"/>
            <a:ext cx="2434730" cy="43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yuko.yk.wong\Desktop\Health@Work\Photos\Pantry\20140707_0952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3" b="21355"/>
          <a:stretch/>
        </p:blipFill>
        <p:spPr bwMode="auto">
          <a:xfrm>
            <a:off x="3203848" y="2440593"/>
            <a:ext cx="2568815" cy="38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yuko.yk.wong\Desktop\Health@Work\Photos\Meifoo &amp; CIS\CityOne_DSC01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32185"/>
            <a:ext cx="2513806" cy="44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7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zh-HK" altLang="en-US" dirty="0" smtClean="0">
                <a:latin typeface="+mn-ea"/>
                <a:ea typeface="+mn-ea"/>
              </a:rPr>
              <a:t>午膳後步行</a:t>
            </a:r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7170" name="Picture 2" descr="C:\Users\yuko.yk.wong\Desktop\Health@Work\Photos\Meifoo &amp; CIS\MeiFoo_IMG_04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64302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uko.yk.wong\Desktop\Health@Work\Photos\Meifoo &amp; CIS\MeiFoo_IMG_0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460" y="2492896"/>
            <a:ext cx="4103004" cy="30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0" y="1340768"/>
            <a:ext cx="43204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HK" dirty="0" smtClean="0"/>
              <a:t>定期</a:t>
            </a:r>
            <a:r>
              <a:rPr lang="zh-TW" altLang="zh-HK" dirty="0"/>
              <a:t>安排</a:t>
            </a:r>
            <a:r>
              <a:rPr lang="zh-TW" altLang="en-US" dirty="0"/>
              <a:t>美孚</a:t>
            </a:r>
            <a:r>
              <a:rPr lang="zh-TW" altLang="zh-HK" dirty="0"/>
              <a:t>同事於享受公司安排的「有營午餐」後到附近的公園進行漫步，除了有助消化，更能讓同事從輕量運動開始，體驗多做運動的</a:t>
            </a:r>
            <a:r>
              <a:rPr lang="zh-TW" altLang="zh-HK" dirty="0" smtClean="0"/>
              <a:t>好處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8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1412776"/>
            <a:ext cx="4136247" cy="1143000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康樂活動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zh-HK" altLang="en-US" dirty="0"/>
          </a:p>
        </p:txBody>
      </p:sp>
      <p:pic>
        <p:nvPicPr>
          <p:cNvPr id="5" name="圖片 4" descr="L:\@Person\Yuko Wong\Health@Work\Photos\Fencing class\fencing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8932"/>
            <a:ext cx="410445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L:\@Function\UG Sport &amp; Recreation Committee\2014 - 15\Kick Boxing\Kick boxing\IMG_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87345"/>
            <a:ext cx="4275911" cy="32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970171" y="486916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dirty="0"/>
              <a:t>公司亦會定期為同事舉辦運動興趣班，包括氣槍射擊運動體驗課程，劍擊運動體驗班等，貫徹公司重視員工身心健康及作息平衡之目標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18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3344159" cy="792088"/>
          </a:xfrm>
        </p:spPr>
        <p:txBody>
          <a:bodyPr/>
          <a:lstStyle/>
          <a:p>
            <a:r>
              <a:rPr lang="zh-HK" altLang="en-US" dirty="0"/>
              <a:t>集團簡介</a:t>
            </a:r>
            <a:r>
              <a:rPr lang="zh-HK" altLang="en-US" sz="4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zh-HK" altLang="en-US" sz="4800" dirty="0">
                <a:solidFill>
                  <a:schemeClr val="accent6">
                    <a:lumMod val="50000"/>
                  </a:schemeClr>
                </a:solidFill>
              </a:rPr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6408712" cy="37444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zh-TW" altLang="en-US" sz="3600" b="1" dirty="0"/>
              <a:t>富城為豐盛</a:t>
            </a:r>
            <a:r>
              <a:rPr lang="zh-TW" altLang="en-US" sz="3600" b="1" dirty="0" smtClean="0"/>
              <a:t>創建成員</a:t>
            </a:r>
            <a:endParaRPr lang="zh-TW" altLang="en-US" sz="3600" b="1" dirty="0"/>
          </a:p>
          <a:p>
            <a:endParaRPr lang="zh-TW" altLang="en-US" dirty="0"/>
          </a:p>
          <a:p>
            <a:r>
              <a:rPr lang="zh-TW" altLang="en-US" dirty="0"/>
              <a:t> 超過</a:t>
            </a:r>
            <a:r>
              <a:rPr lang="en-US" altLang="zh-TW" dirty="0"/>
              <a:t>40</a:t>
            </a:r>
            <a:r>
              <a:rPr lang="zh-TW" altLang="en-US" dirty="0"/>
              <a:t>年專業管理經驗</a:t>
            </a:r>
          </a:p>
          <a:p>
            <a:r>
              <a:rPr lang="zh-TW" altLang="en-US" dirty="0"/>
              <a:t> 首創「富城卓越管理</a:t>
            </a:r>
            <a:r>
              <a:rPr lang="zh-TW" altLang="en-US" dirty="0" smtClean="0"/>
              <a:t>模式」</a:t>
            </a:r>
            <a:endParaRPr lang="zh-TW" altLang="en-US" dirty="0"/>
          </a:p>
          <a:p>
            <a:r>
              <a:rPr lang="zh-TW" altLang="en-US" dirty="0"/>
              <a:t> 引進「富城智能</a:t>
            </a:r>
            <a:r>
              <a:rPr lang="zh-TW" altLang="en-US" dirty="0" smtClean="0"/>
              <a:t>管理」</a:t>
            </a:r>
            <a:r>
              <a:rPr lang="zh-TW" altLang="en-US" dirty="0"/>
              <a:t>系統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4,700</a:t>
            </a:r>
            <a:r>
              <a:rPr lang="zh-TW" altLang="en-US" dirty="0" smtClean="0"/>
              <a:t>員工</a:t>
            </a:r>
            <a:r>
              <a:rPr lang="zh-TW" altLang="en-US" dirty="0"/>
              <a:t>制定全面發展計劃</a:t>
            </a:r>
          </a:p>
          <a:p>
            <a:r>
              <a:rPr lang="zh-TW" altLang="en-US" dirty="0"/>
              <a:t> 負責管理全港</a:t>
            </a:r>
            <a:r>
              <a:rPr lang="en-US" altLang="zh-TW" dirty="0" smtClean="0"/>
              <a:t>378 </a:t>
            </a:r>
            <a:r>
              <a:rPr lang="zh-TW" altLang="en-US" dirty="0"/>
              <a:t>個項目</a:t>
            </a:r>
          </a:p>
          <a:p>
            <a:r>
              <a:rPr lang="zh-TW" altLang="en-US" dirty="0"/>
              <a:t> 為逾一百萬位香港市民服務</a:t>
            </a:r>
          </a:p>
          <a:p>
            <a:endParaRPr lang="zh-HK" altLang="en-US" dirty="0"/>
          </a:p>
        </p:txBody>
      </p:sp>
      <p:pic>
        <p:nvPicPr>
          <p:cNvPr id="4" name="Picture 5" descr="FS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97409"/>
            <a:ext cx="2803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-ring Chine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578" y="3030810"/>
            <a:ext cx="3111370" cy="32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8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352928" cy="720080"/>
          </a:xfrm>
        </p:spPr>
        <p:txBody>
          <a:bodyPr/>
          <a:lstStyle/>
          <a:p>
            <a:r>
              <a:rPr lang="zh-TW" altLang="en-US" sz="4000" dirty="0"/>
              <a:t>鼓勵同事對健康</a:t>
            </a:r>
            <a:r>
              <a:rPr lang="zh-TW" altLang="en-US" sz="4000" dirty="0" smtClean="0"/>
              <a:t>在職計劃持之以恆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15616" y="2708920"/>
            <a:ext cx="6616824" cy="3762752"/>
          </a:xfrm>
        </p:spPr>
        <p:txBody>
          <a:bodyPr>
            <a:normAutofit fontScale="92500"/>
          </a:bodyPr>
          <a:lstStyle/>
          <a:p>
            <a:r>
              <a:rPr lang="zh-TW" altLang="zh-HK" sz="2800" b="1" dirty="0" smtClean="0">
                <a:latin typeface="+mj-ea"/>
                <a:ea typeface="+mj-ea"/>
              </a:rPr>
              <a:t>以</a:t>
            </a:r>
            <a:r>
              <a:rPr lang="zh-TW" altLang="zh-HK" sz="2800" b="1" dirty="0">
                <a:latin typeface="+mj-ea"/>
                <a:ea typeface="+mj-ea"/>
              </a:rPr>
              <a:t>電郵形式發放衞生</a:t>
            </a:r>
            <a:r>
              <a:rPr lang="zh-TW" altLang="zh-HK" sz="2800" b="1" dirty="0" smtClean="0">
                <a:latin typeface="+mj-ea"/>
                <a:ea typeface="+mj-ea"/>
              </a:rPr>
              <a:t>署之</a:t>
            </a:r>
            <a:r>
              <a:rPr lang="zh-TW" altLang="zh-HK" sz="2800" b="1" dirty="0">
                <a:latin typeface="+mj-ea"/>
                <a:ea typeface="+mj-ea"/>
              </a:rPr>
              <a:t>健康資訊</a:t>
            </a:r>
            <a:r>
              <a:rPr lang="zh-TW" altLang="zh-HK" sz="2800" b="1" dirty="0" smtClean="0">
                <a:latin typeface="+mj-ea"/>
                <a:ea typeface="+mj-ea"/>
              </a:rPr>
              <a:t>和提示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" indent="0">
              <a:buNone/>
            </a:pP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公司的通告板及同事當眼地方，標貼宣傳健康的</a:t>
            </a:r>
            <a:r>
              <a:rPr lang="zh-TW" altLang="en-US" sz="2800" b="1" dirty="0" smtClean="0">
                <a:latin typeface="+mj-ea"/>
                <a:ea typeface="+mj-ea"/>
              </a:rPr>
              <a:t>海報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" indent="0">
              <a:buNone/>
            </a:pP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zh-HK" sz="2800" b="1" dirty="0">
                <a:latin typeface="+mj-ea"/>
                <a:ea typeface="+mj-ea"/>
              </a:rPr>
              <a:t>工作間擺放一些簡單的健康設施，</a:t>
            </a:r>
            <a:r>
              <a:rPr lang="zh-TW" altLang="zh-HK" sz="2800" b="1" dirty="0" smtClean="0">
                <a:latin typeface="+mj-ea"/>
                <a:ea typeface="+mj-ea"/>
              </a:rPr>
              <a:t>例如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體重脂肪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磅</a:t>
            </a:r>
            <a:r>
              <a:rPr lang="zh-TW" altLang="zh-HK" sz="2800" b="1" dirty="0" smtClean="0">
                <a:latin typeface="+mj-ea"/>
                <a:ea typeface="+mj-ea"/>
              </a:rPr>
              <a:t>，</a:t>
            </a:r>
            <a:r>
              <a:rPr lang="zh-TW" altLang="zh-HK" sz="2800" b="1" dirty="0">
                <a:latin typeface="+mj-ea"/>
                <a:ea typeface="+mj-ea"/>
              </a:rPr>
              <a:t>以鼓勵員工運動應</a:t>
            </a:r>
            <a:r>
              <a:rPr lang="zh-TW" altLang="zh-HK" sz="2800" b="1" dirty="0" smtClean="0">
                <a:latin typeface="+mj-ea"/>
                <a:ea typeface="+mj-ea"/>
              </a:rPr>
              <a:t>持之以恆</a:t>
            </a:r>
            <a:endParaRPr lang="zh-TW" altLang="en-US" sz="2800" b="1" dirty="0">
              <a:latin typeface="+mj-ea"/>
              <a:ea typeface="+mj-ea"/>
            </a:endParaRPr>
          </a:p>
          <a:p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30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12511" cy="1143000"/>
          </a:xfrm>
        </p:spPr>
        <p:txBody>
          <a:bodyPr/>
          <a:lstStyle/>
          <a:p>
            <a:r>
              <a:rPr lang="zh-TW" altLang="en-US" dirty="0">
                <a:latin typeface="+mn-ea"/>
                <a:cs typeface="Arial" charset="0"/>
              </a:rPr>
              <a:t>成果共享－企業得益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2202596"/>
            <a:ext cx="7848872" cy="3962708"/>
          </a:xfrm>
        </p:spPr>
        <p:txBody>
          <a:bodyPr>
            <a:normAutofit/>
          </a:bodyPr>
          <a:lstStyle/>
          <a:p>
            <a:r>
              <a:rPr lang="zh-TW" altLang="zh-HK" b="1" dirty="0"/>
              <a:t>員工對</a:t>
            </a:r>
            <a:r>
              <a:rPr lang="zh-TW" altLang="zh-HK" b="1" dirty="0" smtClean="0"/>
              <a:t>各項</a:t>
            </a:r>
            <a:r>
              <a:rPr lang="zh-TW" altLang="zh-HK" b="1" dirty="0"/>
              <a:t>健康</a:t>
            </a:r>
            <a:r>
              <a:rPr lang="zh-TW" altLang="zh-HK" b="1" dirty="0" smtClean="0"/>
              <a:t>活動</a:t>
            </a:r>
            <a:r>
              <a:rPr lang="zh-TW" altLang="zh-HK" b="1" dirty="0"/>
              <a:t>的評價</a:t>
            </a:r>
            <a:r>
              <a:rPr lang="zh-TW" altLang="zh-HK" b="1" dirty="0" smtClean="0"/>
              <a:t>正面</a:t>
            </a:r>
            <a:endParaRPr lang="en-US" altLang="zh-TW" b="1" dirty="0" smtClean="0"/>
          </a:p>
          <a:p>
            <a:r>
              <a:rPr lang="zh-TW" altLang="zh-HK" b="1" dirty="0"/>
              <a:t>員工們都熱烈參加，參與率均達到</a:t>
            </a:r>
            <a:r>
              <a:rPr lang="en-US" altLang="zh-HK" b="1" dirty="0"/>
              <a:t>90%</a:t>
            </a:r>
            <a:r>
              <a:rPr lang="zh-TW" altLang="zh-HK" b="1" dirty="0"/>
              <a:t>以上</a:t>
            </a:r>
            <a:endParaRPr lang="en-US" altLang="zh-TW" b="1" dirty="0" smtClean="0"/>
          </a:p>
          <a:p>
            <a:r>
              <a:rPr lang="zh-TW" altLang="zh-HK" b="1" dirty="0" smtClean="0"/>
              <a:t>絕大多數</a:t>
            </a:r>
            <a:r>
              <a:rPr lang="zh-TW" altLang="zh-HK" b="1" dirty="0"/>
              <a:t>認同活動能帶給他們新的健康</a:t>
            </a:r>
            <a:r>
              <a:rPr lang="zh-TW" altLang="zh-HK" b="1" dirty="0" smtClean="0"/>
              <a:t>知識，亦</a:t>
            </a:r>
            <a:r>
              <a:rPr lang="zh-TW" altLang="zh-HK" b="1" dirty="0"/>
              <a:t>更正了他們不少健康</a:t>
            </a:r>
            <a:r>
              <a:rPr lang="zh-TW" altLang="zh-HK" b="1" dirty="0" smtClean="0"/>
              <a:t>謬誤</a:t>
            </a:r>
            <a:endParaRPr lang="en-US" altLang="zh-TW" b="1" dirty="0" smtClean="0"/>
          </a:p>
          <a:p>
            <a:r>
              <a:rPr lang="zh-TW" altLang="zh-HK" b="1" dirty="0" smtClean="0"/>
              <a:t>同事</a:t>
            </a:r>
            <a:r>
              <a:rPr lang="zh-TW" altLang="zh-HK" b="1" dirty="0"/>
              <a:t>注重健康之氣氛已經在不知不覺有所</a:t>
            </a:r>
            <a:r>
              <a:rPr lang="zh-TW" altLang="zh-HK" b="1" dirty="0" smtClean="0"/>
              <a:t>提升</a:t>
            </a:r>
            <a:r>
              <a:rPr lang="zh-TW" altLang="zh-HK" b="1" dirty="0"/>
              <a:t>，</a:t>
            </a:r>
            <a:r>
              <a:rPr lang="zh-TW" altLang="zh-HK" b="1" dirty="0" smtClean="0"/>
              <a:t>這些</a:t>
            </a:r>
            <a:r>
              <a:rPr lang="zh-TW" altLang="zh-HK" b="1" dirty="0"/>
              <a:t>「意外」收穫都是重要而有價值的效益。</a:t>
            </a:r>
          </a:p>
          <a:p>
            <a:r>
              <a:rPr lang="zh-TW" altLang="zh-HK" b="1" dirty="0" smtClean="0"/>
              <a:t>啓</a:t>
            </a:r>
            <a:r>
              <a:rPr lang="zh-TW" altLang="zh-HK" b="1" dirty="0"/>
              <a:t>發員工對健康生活習慣的關注，讓員工自發地持續追求健康</a:t>
            </a:r>
            <a:r>
              <a:rPr lang="zh-TW" altLang="zh-HK" b="1" dirty="0" smtClean="0"/>
              <a:t>生活</a:t>
            </a:r>
            <a:endParaRPr lang="en-US" altLang="zh-TW" b="1" dirty="0" smtClean="0"/>
          </a:p>
          <a:p>
            <a:r>
              <a:rPr lang="zh-TW" altLang="en-US" b="1" dirty="0"/>
              <a:t>互相分享健康心得，加強員工間之溝通及關係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355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8568952" cy="4176464"/>
          </a:xfrm>
        </p:spPr>
        <p:txBody>
          <a:bodyPr>
            <a:normAutofit lnSpcReduction="10000"/>
          </a:bodyPr>
          <a:lstStyle/>
          <a:p>
            <a:r>
              <a:rPr lang="zh-TW" altLang="zh-HK" sz="2550" b="1" dirty="0"/>
              <a:t>委員會會在資源許可下繼續推動「健康在職」，務求每位員工</a:t>
            </a:r>
            <a:r>
              <a:rPr lang="zh-TW" altLang="zh-HK" sz="2550" b="1" dirty="0" smtClean="0"/>
              <a:t>都</a:t>
            </a:r>
            <a:r>
              <a:rPr lang="zh-TW" altLang="en-US" sz="2550" b="1" dirty="0"/>
              <a:t>能</a:t>
            </a:r>
            <a:r>
              <a:rPr lang="zh-TW" altLang="en-US" sz="2550" b="1" dirty="0" smtClean="0"/>
              <a:t>在</a:t>
            </a:r>
            <a:r>
              <a:rPr lang="zh-TW" altLang="zh-HK" sz="2550" b="1" dirty="0" smtClean="0"/>
              <a:t>健康開心</a:t>
            </a:r>
            <a:r>
              <a:rPr lang="zh-TW" altLang="en-US" sz="2550" b="1" dirty="0"/>
              <a:t>的環境</a:t>
            </a:r>
            <a:r>
              <a:rPr lang="zh-TW" altLang="zh-HK" sz="2550" b="1" dirty="0" smtClean="0"/>
              <a:t>工作</a:t>
            </a:r>
            <a:endParaRPr lang="en-US" altLang="zh-TW" sz="2550" b="1" dirty="0" smtClean="0"/>
          </a:p>
          <a:p>
            <a:pPr marL="45720" indent="0">
              <a:buNone/>
            </a:pPr>
            <a:endParaRPr lang="en-US" altLang="zh-TW" sz="2550" b="1" dirty="0"/>
          </a:p>
          <a:p>
            <a:r>
              <a:rPr lang="zh-TW" altLang="zh-HK" sz="2550" b="1" dirty="0"/>
              <a:t>此計劃之成功全賴管理層之全力支持及員工之全程</a:t>
            </a:r>
            <a:r>
              <a:rPr lang="zh-TW" altLang="zh-HK" sz="2550" b="1" dirty="0" smtClean="0"/>
              <a:t>參與</a:t>
            </a:r>
            <a:endParaRPr lang="en-US" altLang="zh-TW" sz="2550" b="1" dirty="0" smtClean="0"/>
          </a:p>
          <a:p>
            <a:pPr marL="45720" indent="0">
              <a:buNone/>
            </a:pPr>
            <a:endParaRPr lang="en-US" altLang="zh-TW" sz="2550" b="1" dirty="0"/>
          </a:p>
          <a:p>
            <a:r>
              <a:rPr lang="zh-TW" altLang="zh-HK" sz="2550" b="1" dirty="0"/>
              <a:t>健康文化亦已滲進員工日常工作及成為我們生活態度之</a:t>
            </a:r>
            <a:r>
              <a:rPr lang="zh-TW" altLang="zh-HK" sz="2550" b="1" dirty="0" smtClean="0"/>
              <a:t>一</a:t>
            </a:r>
            <a:endParaRPr lang="en-US" altLang="zh-TW" sz="2550" b="1" dirty="0" smtClean="0"/>
          </a:p>
          <a:p>
            <a:pPr marL="45720" indent="0">
              <a:buNone/>
            </a:pPr>
            <a:endParaRPr lang="en-US" altLang="zh-TW" sz="2550" b="1" dirty="0"/>
          </a:p>
          <a:p>
            <a:r>
              <a:rPr lang="zh-TW" altLang="zh-HK" sz="2550" b="1" dirty="0"/>
              <a:t>希望藉着這次成功經驗，將「健康在職計劃」推廣至</a:t>
            </a:r>
            <a:r>
              <a:rPr lang="zh-TW" altLang="zh-HK" sz="2550" b="1" dirty="0" smtClean="0"/>
              <a:t>其他公司</a:t>
            </a:r>
            <a:r>
              <a:rPr lang="zh-TW" altLang="zh-HK" sz="2550" b="1" dirty="0"/>
              <a:t>，讓每位員工活在有利健康的工作</a:t>
            </a:r>
            <a:r>
              <a:rPr lang="zh-TW" altLang="zh-HK" sz="2550" b="1" dirty="0" smtClean="0"/>
              <a:t>環境</a:t>
            </a:r>
            <a:endParaRPr lang="zh-TW" altLang="zh-HK" sz="2550" b="1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512511" cy="1143000"/>
          </a:xfrm>
        </p:spPr>
        <p:txBody>
          <a:bodyPr/>
          <a:lstStyle/>
          <a:p>
            <a:r>
              <a:rPr lang="zh-TW" altLang="en-US" dirty="0">
                <a:latin typeface="+mn-ea"/>
                <a:cs typeface="Arial" charset="0"/>
              </a:rPr>
              <a:t>成果共享－企業得益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91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401832" y="4935244"/>
            <a:ext cx="35601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多謝各位</a:t>
            </a:r>
            <a:r>
              <a:rPr lang="en-US" altLang="zh-TW" dirty="0" smtClean="0"/>
              <a:t>!</a:t>
            </a:r>
            <a:endParaRPr lang="zh-HK" altLang="en-US" dirty="0"/>
          </a:p>
        </p:txBody>
      </p:sp>
      <p:pic>
        <p:nvPicPr>
          <p:cNvPr id="5" name="Picture 3" descr="C:\Users\alex.pw.tsang\Desktop\Squad 3S Training\Photos\IMG-20150805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3744"/>
            <a:ext cx="4657411" cy="31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75176"/>
            <a:ext cx="2195512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1196752"/>
            <a:ext cx="6512511" cy="1143000"/>
          </a:xfrm>
        </p:spPr>
        <p:txBody>
          <a:bodyPr/>
          <a:lstStyle/>
          <a:p>
            <a:r>
              <a:rPr lang="zh-TW" altLang="en-US" dirty="0"/>
              <a:t>企業管治理念</a:t>
            </a:r>
            <a:r>
              <a:rPr lang="zh-HK" altLang="en-US" sz="4800" dirty="0"/>
              <a:t/>
            </a:r>
            <a:br>
              <a:rPr lang="zh-HK" altLang="en-US" sz="4800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560840" cy="43924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400" dirty="0" smtClean="0"/>
          </a:p>
          <a:p>
            <a:r>
              <a:rPr lang="zh-TW" altLang="en-US" sz="2400" b="1" dirty="0" smtClean="0"/>
              <a:t>「</a:t>
            </a:r>
            <a:r>
              <a:rPr lang="zh-TW" altLang="en-US" sz="2400" b="1" dirty="0"/>
              <a:t>關懷社會」為核心</a:t>
            </a:r>
            <a:r>
              <a:rPr lang="zh-TW" altLang="en-US" sz="2400" b="1" dirty="0" smtClean="0"/>
              <a:t>價值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將</a:t>
            </a:r>
            <a:r>
              <a:rPr lang="zh-TW" altLang="en-US" sz="2400" b="1" dirty="0"/>
              <a:t>關心社群的服務信念由我們的員工、合作夥伴、</a:t>
            </a:r>
            <a:r>
              <a:rPr lang="zh-TW" altLang="en-US" sz="2400" b="1" dirty="0" smtClean="0"/>
              <a:t>客戶</a:t>
            </a:r>
            <a:r>
              <a:rPr lang="zh-TW" altLang="en-US" sz="2400" b="1" dirty="0"/>
              <a:t>推廣至社會上不同階層的人士</a:t>
            </a:r>
            <a:endParaRPr lang="en-US" altLang="zh-TW" sz="2400" b="1" dirty="0"/>
          </a:p>
          <a:p>
            <a:r>
              <a:rPr lang="zh-TW" altLang="en-US" sz="2400" b="1" dirty="0" smtClean="0"/>
              <a:t>凝聚</a:t>
            </a:r>
            <a:r>
              <a:rPr lang="zh-TW" altLang="en-US" sz="2400" b="1" dirty="0"/>
              <a:t>社會的親和力</a:t>
            </a:r>
            <a:endParaRPr lang="en-US" altLang="zh-TW" sz="2400" b="1" dirty="0"/>
          </a:p>
          <a:p>
            <a:r>
              <a:rPr lang="zh-TW" altLang="en-US" sz="2400" b="1" dirty="0" smtClean="0"/>
              <a:t>共同</a:t>
            </a:r>
            <a:r>
              <a:rPr lang="zh-TW" altLang="en-US" sz="2400" b="1" dirty="0"/>
              <a:t>建立一個和諧互助關懷的</a:t>
            </a:r>
            <a:r>
              <a:rPr lang="zh-TW" altLang="en-US" sz="2400" b="1" dirty="0" smtClean="0"/>
              <a:t>社區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將</a:t>
            </a:r>
            <a:r>
              <a:rPr lang="zh-TW" altLang="en-US" sz="2400" b="1" dirty="0"/>
              <a:t>「企業社會責任」引入集團發展策略</a:t>
            </a:r>
            <a:r>
              <a:rPr lang="zh-TW" altLang="en-US" sz="2400" b="1" dirty="0" smtClean="0"/>
              <a:t>之中</a:t>
            </a:r>
            <a:endParaRPr lang="en-US" altLang="zh-TW" sz="2400" b="1" dirty="0" smtClean="0"/>
          </a:p>
          <a:p>
            <a:r>
              <a:rPr lang="zh-TW" altLang="zh-HK" sz="2400" b="1" dirty="0"/>
              <a:t>「富城」深信一羣健康和生產力高的員工，才是公司成功的</a:t>
            </a:r>
            <a:r>
              <a:rPr lang="zh-TW" altLang="zh-HK" sz="2400" b="1" dirty="0" smtClean="0"/>
              <a:t>關鍵</a:t>
            </a:r>
            <a:endParaRPr lang="zh-TW" altLang="en-US" sz="2400" b="1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8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9896"/>
            <a:ext cx="8136904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參與「健康在職計劃」的目標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2492896"/>
            <a:ext cx="7488832" cy="4104456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履行社會企業責任</a:t>
            </a:r>
            <a:endParaRPr lang="en-US" altLang="zh-TW" b="1" dirty="0">
              <a:latin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提供健康資訊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zh-HK" b="1" dirty="0" smtClean="0">
                <a:latin typeface="+mj-ea"/>
                <a:ea typeface="+mj-ea"/>
              </a:rPr>
              <a:t>在</a:t>
            </a:r>
            <a:r>
              <a:rPr lang="zh-TW" altLang="zh-HK" b="1" dirty="0">
                <a:latin typeface="+mj-ea"/>
                <a:ea typeface="+mj-ea"/>
              </a:rPr>
              <a:t>工作間引導、推動及鼓勵員工於日常生活中</a:t>
            </a:r>
            <a:r>
              <a:rPr lang="zh-TW" altLang="zh-HK" b="1" dirty="0" smtClean="0">
                <a:latin typeface="+mj-ea"/>
                <a:ea typeface="+mj-ea"/>
              </a:rPr>
              <a:t>實踐</a:t>
            </a:r>
            <a:r>
              <a:rPr lang="zh-TW" altLang="en-US" b="1" dirty="0" smtClean="0">
                <a:latin typeface="+mj-ea"/>
                <a:ea typeface="+mj-ea"/>
              </a:rPr>
              <a:t>健康的生活</a:t>
            </a:r>
            <a:r>
              <a:rPr lang="zh-TW" altLang="en-US" b="1" dirty="0">
                <a:latin typeface="+mj-ea"/>
                <a:ea typeface="+mj-ea"/>
              </a:rPr>
              <a:t>模式及有健康人生的態度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zh-HK" b="1" dirty="0">
                <a:latin typeface="+mj-ea"/>
                <a:ea typeface="+mj-ea"/>
              </a:rPr>
              <a:t>讓員工感受到公司對他們健康的關懷，以增加他們與公司之間情感上的</a:t>
            </a:r>
            <a:r>
              <a:rPr lang="zh-TW" altLang="zh-HK" b="1" dirty="0" smtClean="0">
                <a:latin typeface="+mj-ea"/>
                <a:ea typeface="+mj-ea"/>
              </a:rPr>
              <a:t>聯繫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zh-HK" b="1" dirty="0">
                <a:latin typeface="+mj-ea"/>
                <a:ea typeface="+mj-ea"/>
              </a:rPr>
              <a:t>啓發員工對健康生活習慣的關注，讓員工自發地持續追求健康</a:t>
            </a:r>
            <a:r>
              <a:rPr lang="zh-TW" altLang="zh-HK" b="1" dirty="0" smtClean="0">
                <a:latin typeface="+mj-ea"/>
                <a:ea typeface="+mj-ea"/>
              </a:rPr>
              <a:t>生活</a:t>
            </a:r>
            <a:endParaRPr lang="en-US" altLang="zh-TW" b="1" dirty="0">
              <a:latin typeface="+mj-ea"/>
              <a:ea typeface="+mj-ea"/>
            </a:endParaRPr>
          </a:p>
          <a:p>
            <a:pPr marL="4572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9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995073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HK" altLang="en-US" dirty="0" smtClean="0"/>
              <a:t>籌備</a:t>
            </a:r>
            <a:r>
              <a:rPr lang="zh-TW" altLang="en-US" dirty="0" smtClean="0"/>
              <a:t>策劃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892108"/>
            <a:ext cx="8507288" cy="2761028"/>
          </a:xfrm>
        </p:spPr>
        <p:txBody>
          <a:bodyPr>
            <a:normAutofit/>
          </a:bodyPr>
          <a:lstStyle/>
          <a:p>
            <a:r>
              <a:rPr lang="zh-TW" altLang="zh-HK" sz="2100" b="1" dirty="0">
                <a:latin typeface="+mn-ea"/>
              </a:rPr>
              <a:t>我們支持在職場推廣員工健康，於是毫不猶疑地決定參與這</a:t>
            </a:r>
            <a:r>
              <a:rPr lang="zh-TW" altLang="zh-HK" sz="2100" b="1" dirty="0" smtClean="0">
                <a:latin typeface="+mn-ea"/>
              </a:rPr>
              <a:t>計劃</a:t>
            </a:r>
            <a:endParaRPr lang="en-US" altLang="zh-TW" sz="2100" b="1" dirty="0" smtClean="0">
              <a:latin typeface="+mn-ea"/>
              <a:cs typeface="Arial" pitchFamily="34" charset="0"/>
            </a:endParaRPr>
          </a:p>
          <a:p>
            <a:r>
              <a:rPr lang="zh-TW" altLang="en-US" sz="2100" b="1" dirty="0" smtClean="0">
                <a:latin typeface="+mn-ea"/>
                <a:cs typeface="Arial" pitchFamily="34" charset="0"/>
              </a:rPr>
              <a:t>由不同部門員工成立</a:t>
            </a:r>
            <a:r>
              <a:rPr lang="zh-TW" altLang="en-US" sz="2100" b="1" dirty="0">
                <a:latin typeface="+mn-ea"/>
                <a:cs typeface="Arial" pitchFamily="34" charset="0"/>
              </a:rPr>
              <a:t>「健康委員會」</a:t>
            </a:r>
            <a:r>
              <a:rPr lang="zh-TW" altLang="en-US" sz="2100" b="1" dirty="0" smtClean="0">
                <a:latin typeface="+mn-ea"/>
                <a:cs typeface="Arial" pitchFamily="34" charset="0"/>
              </a:rPr>
              <a:t>，並在</a:t>
            </a:r>
            <a:r>
              <a:rPr lang="en-US" altLang="zh-TW" sz="2100" b="1" dirty="0" smtClean="0">
                <a:latin typeface="+mn-ea"/>
                <a:cs typeface="Arial" pitchFamily="34" charset="0"/>
              </a:rPr>
              <a:t>Case Manager</a:t>
            </a:r>
            <a:r>
              <a:rPr lang="zh-TW" altLang="en-US" sz="2100" b="1" dirty="0" smtClean="0">
                <a:latin typeface="+mn-ea"/>
                <a:cs typeface="Arial" pitchFamily="34" charset="0"/>
              </a:rPr>
              <a:t>的建議和協助下，帶領員工參與各種在工作間推動之活動</a:t>
            </a:r>
            <a:endParaRPr lang="en-US" altLang="zh-TW" sz="2100" b="1" dirty="0" smtClean="0">
              <a:latin typeface="+mn-ea"/>
              <a:cs typeface="Arial" pitchFamily="34" charset="0"/>
            </a:endParaRPr>
          </a:p>
          <a:p>
            <a:r>
              <a:rPr lang="zh-TW" altLang="en-US" sz="2100" b="1" dirty="0">
                <a:latin typeface="+mn-ea"/>
              </a:rPr>
              <a:t>管理層對</a:t>
            </a:r>
            <a:r>
              <a:rPr lang="zh-TW" altLang="en-US" sz="2100" b="1" dirty="0" smtClean="0">
                <a:latin typeface="+mn-ea"/>
              </a:rPr>
              <a:t>計劃大力支持</a:t>
            </a:r>
            <a:r>
              <a:rPr lang="zh-TW" altLang="en-US" sz="2100" b="1" dirty="0" smtClean="0">
                <a:latin typeface="+mn-ea"/>
                <a:cs typeface="Arial" pitchFamily="34" charset="0"/>
              </a:rPr>
              <a:t>，</a:t>
            </a:r>
            <a:r>
              <a:rPr lang="zh-TW" altLang="en-US" sz="2100" b="1" dirty="0">
                <a:latin typeface="+mn-ea"/>
              </a:rPr>
              <a:t>提供充裕的</a:t>
            </a:r>
            <a:r>
              <a:rPr lang="zh-HK" altLang="en-US" sz="2100" b="1" dirty="0" smtClean="0">
                <a:latin typeface="+mn-ea"/>
              </a:rPr>
              <a:t>資金</a:t>
            </a:r>
            <a:r>
              <a:rPr lang="zh-HK" altLang="en-US" sz="2100" b="1" dirty="0">
                <a:latin typeface="+mn-ea"/>
              </a:rPr>
              <a:t>和資源</a:t>
            </a:r>
            <a:r>
              <a:rPr lang="zh-HK" altLang="en-US" sz="2100" b="1" dirty="0" smtClean="0">
                <a:latin typeface="+mn-ea"/>
              </a:rPr>
              <a:t>予</a:t>
            </a:r>
            <a:r>
              <a:rPr lang="zh-TW" altLang="en-US" sz="2100" b="1" dirty="0">
                <a:latin typeface="+mn-ea"/>
                <a:cs typeface="Arial" pitchFamily="34" charset="0"/>
              </a:rPr>
              <a:t>委員會</a:t>
            </a:r>
            <a:r>
              <a:rPr lang="zh-HK" altLang="en-US" sz="2100" b="1" dirty="0">
                <a:latin typeface="+mn-ea"/>
                <a:cs typeface="Arial" pitchFamily="34" charset="0"/>
              </a:rPr>
              <a:t>籌備</a:t>
            </a:r>
            <a:r>
              <a:rPr lang="zh-HK" altLang="en-US" sz="2100" b="1" dirty="0" smtClean="0">
                <a:latin typeface="+mn-ea"/>
                <a:cs typeface="Arial" pitchFamily="34" charset="0"/>
              </a:rPr>
              <a:t>活動</a:t>
            </a:r>
            <a:endParaRPr lang="en-US" altLang="zh-HK" sz="2100" b="1" dirty="0" smtClean="0">
              <a:latin typeface="+mn-ea"/>
              <a:cs typeface="Arial" pitchFamily="34" charset="0"/>
            </a:endParaRPr>
          </a:p>
          <a:p>
            <a:r>
              <a:rPr lang="zh-TW" altLang="en-US" sz="2100" b="1" dirty="0">
                <a:latin typeface="+mn-ea"/>
                <a:cs typeface="Arial" pitchFamily="34" charset="0"/>
              </a:rPr>
              <a:t>在不同工作地點</a:t>
            </a:r>
            <a:r>
              <a:rPr lang="zh-TW" altLang="en-US" sz="2100" b="1" dirty="0" smtClean="0">
                <a:latin typeface="+mn-ea"/>
                <a:cs typeface="Arial" pitchFamily="34" charset="0"/>
              </a:rPr>
              <a:t>推行</a:t>
            </a:r>
            <a:r>
              <a:rPr lang="zh-TW" altLang="zh-HK" sz="2100" b="1" dirty="0" smtClean="0">
                <a:latin typeface="+mn-ea"/>
              </a:rPr>
              <a:t>計劃</a:t>
            </a:r>
            <a:r>
              <a:rPr lang="zh-TW" altLang="en-US" sz="2100" b="1" dirty="0">
                <a:latin typeface="+mn-ea"/>
                <a:cs typeface="Arial" pitchFamily="34" charset="0"/>
              </a:rPr>
              <a:t> </a:t>
            </a:r>
            <a:r>
              <a:rPr lang="en-US" altLang="zh-TW" sz="2100" b="1" dirty="0" smtClean="0">
                <a:latin typeface="+mn-ea"/>
                <a:cs typeface="Arial" pitchFamily="34" charset="0"/>
              </a:rPr>
              <a:t>–</a:t>
            </a:r>
            <a:r>
              <a:rPr lang="zh-TW" altLang="en-US" sz="2100" b="1" dirty="0" smtClean="0">
                <a:latin typeface="+mn-ea"/>
                <a:cs typeface="Arial" pitchFamily="34" charset="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九龍灣總寫字樓、美孚、沙田第一城</a:t>
            </a:r>
            <a:endParaRPr lang="en-US" altLang="zh-TW" sz="2400" b="1" dirty="0">
              <a:solidFill>
                <a:srgbClr val="FF0000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4098" name="Picture 2" descr="C:\Users\yuko.yk.wong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616" y="4245813"/>
            <a:ext cx="3153386" cy="23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uko.yk.wong\Desktop\Health@Work\Photos\Meifoo &amp; CIS\MeiFoo_DSC01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4120458" cy="23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7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11817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「健康在職計劃」</a:t>
            </a:r>
            <a:r>
              <a:rPr lang="zh-TW" altLang="en-US" dirty="0" smtClean="0"/>
              <a:t>活動總覽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560840" cy="4608512"/>
          </a:xfrm>
        </p:spPr>
        <p:txBody>
          <a:bodyPr>
            <a:normAutofit lnSpcReduction="10000"/>
          </a:bodyPr>
          <a:lstStyle/>
          <a:p>
            <a:pPr marL="273050" indent="0">
              <a:buNone/>
            </a:pPr>
            <a:r>
              <a:rPr lang="zh-HK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富城</a:t>
            </a:r>
            <a:r>
              <a:rPr lang="zh-HK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集團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九龍灣總寫字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樓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)</a:t>
            </a:r>
            <a:endParaRPr lang="en-US" altLang="zh-HK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健康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推廣日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CN" altLang="zh-HK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體能活動與健康講座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毎月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午間茶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聚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每天供應新鮮檸檬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「食得有營」標語創作比賽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辦公室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設施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健康刊物，體重脂肪磅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康樂活動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</a:t>
            </a:r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劍擊運動體驗班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，瑜珈班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周年晚宴及聖誕聯歡會傳遞健康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訊息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採用較健康菜單，抽獎禮物如單車，血壓計，運動用品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禮券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在工作間張貼及以電郵方式發放健康資訊和小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提示</a:t>
            </a:r>
          </a:p>
          <a:p>
            <a:pPr marL="45720" indent="0">
              <a:buNone/>
            </a:pP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6955175" cy="1143000"/>
          </a:xfrm>
        </p:spPr>
        <p:txBody>
          <a:bodyPr/>
          <a:lstStyle/>
          <a:p>
            <a:r>
              <a:rPr lang="zh-TW" altLang="en-US" sz="4100" dirty="0"/>
              <a:t>「健康在職計劃」活動總覽</a:t>
            </a:r>
            <a:endParaRPr lang="zh-HK" altLang="en-US" sz="4100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1115616" y="2636912"/>
            <a:ext cx="7029400" cy="4104456"/>
          </a:xfrm>
        </p:spPr>
        <p:txBody>
          <a:bodyPr>
            <a:normAutofit/>
          </a:bodyPr>
          <a:lstStyle/>
          <a:p>
            <a:pPr marL="273050" indent="0">
              <a:buNone/>
            </a:pP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匯秀企業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有限公司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美孚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)</a:t>
            </a:r>
            <a:endParaRPr lang="en-US" altLang="zh-HK" sz="2800" b="1" dirty="0">
              <a:solidFill>
                <a:srgbClr val="FF0000"/>
              </a:solidFill>
              <a:latin typeface="+mn-ea"/>
              <a:cs typeface="Arial" pitchFamily="34" charset="0"/>
            </a:endParaRPr>
          </a:p>
          <a:p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健康推廣日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CN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體能</a:t>
            </a:r>
            <a:r>
              <a:rPr lang="zh-CN" altLang="zh-HK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活動與健康講座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每月水果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安排同事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享用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午餐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膳後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步行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周年晚宴及聖誕聯歡會傳遞健康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訊息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採用較健康菜單，抽獎禮物如單車，血壓計，運動用品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禮券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在工作間張貼及以電郵方式發放健康資訊和小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提示</a:t>
            </a:r>
          </a:p>
          <a:p>
            <a:pPr marL="45720" indent="0">
              <a:buNone/>
            </a:pP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44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955175" cy="1143000"/>
          </a:xfrm>
        </p:spPr>
        <p:txBody>
          <a:bodyPr/>
          <a:lstStyle/>
          <a:p>
            <a:r>
              <a:rPr lang="zh-TW" altLang="en-US" sz="4100" dirty="0"/>
              <a:t>「健康在職計劃」活動總覽</a:t>
            </a:r>
            <a:endParaRPr lang="zh-HK" altLang="en-US" sz="4100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7029400" cy="4104456"/>
          </a:xfrm>
        </p:spPr>
        <p:txBody>
          <a:bodyPr>
            <a:normAutofit/>
          </a:bodyPr>
          <a:lstStyle/>
          <a:p>
            <a:pPr marL="273050" indent="0">
              <a:buNone/>
            </a:pP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百得物業管理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有限公司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沙田第一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城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)</a:t>
            </a:r>
            <a:endParaRPr lang="en-US" altLang="zh-HK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健康推廣日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CN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體能</a:t>
            </a:r>
            <a:r>
              <a:rPr lang="zh-CN" altLang="zh-HK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活動與健康講座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於職安健報告板上張貼小貼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士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工作間張貼及以電郵方式發放健康資訊和小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提示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自發組織水果團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購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茶水間只提供清茶及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清水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於午間時分播放健體操錄影帶</a:t>
            </a:r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45720" indent="0">
              <a:buNone/>
            </a:pP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0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5830888" algn="l"/>
                <a:tab pos="6365875" algn="l"/>
                <a:tab pos="6543675" algn="l"/>
              </a:tabLst>
            </a:pPr>
            <a:r>
              <a:rPr lang="zh-HK" altLang="en-US" dirty="0" smtClean="0"/>
              <a:t>健康推廣日</a:t>
            </a:r>
            <a:endParaRPr lang="zh-HK" altLang="en-US" dirty="0"/>
          </a:p>
        </p:txBody>
      </p:sp>
      <p:pic>
        <p:nvPicPr>
          <p:cNvPr id="1026" name="Picture 2" descr="C:\Users\yuko.yk.wong\Desktop\Health@Work\Photos\Meifoo &amp; CIS\照片 0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5092">
            <a:off x="191567" y="2730911"/>
            <a:ext cx="3885700" cy="2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ko.yk.wong\Desktop\Health@Work\Photos\Meifoo &amp; CIS\照片 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797"/>
            <a:ext cx="2160240" cy="28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ko.yk.wong\Desktop\Health@Work\Photos\Meifoo &amp; CIS\照片 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69441"/>
            <a:ext cx="1972542" cy="26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1518040"/>
            <a:ext cx="4680520" cy="87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提高</a:t>
            </a: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員工對自己健康的認知和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關注</a:t>
            </a:r>
            <a:endParaRPr lang="en-US" altLang="zh-TW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zh-TW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協調公司了解員工的健康狀況</a:t>
            </a:r>
            <a:endParaRPr lang="zh-HK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4" name="Picture 2" descr="C:\Users\yuko.yk.wong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37" y="1839672"/>
            <a:ext cx="2105537" cy="14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弧形向右箭號 4"/>
          <p:cNvSpPr/>
          <p:nvPr/>
        </p:nvSpPr>
        <p:spPr>
          <a:xfrm>
            <a:off x="4499992" y="1955852"/>
            <a:ext cx="1152128" cy="104110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4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1093</TotalTime>
  <Words>1050</Words>
  <Application>Microsoft Office PowerPoint</Application>
  <PresentationFormat>On-screen Show (4:3)</PresentationFormat>
  <Paragraphs>132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氣流</vt:lpstr>
      <vt:lpstr>健康在職計劃 – 分享 </vt:lpstr>
      <vt:lpstr>集團簡介 </vt:lpstr>
      <vt:lpstr>企業管治理念 </vt:lpstr>
      <vt:lpstr>參與「健康在職計劃」的目標</vt:lpstr>
      <vt:lpstr>籌備策劃</vt:lpstr>
      <vt:lpstr>「健康在職計劃」活動總覽</vt:lpstr>
      <vt:lpstr>「健康在職計劃」活動總覽</vt:lpstr>
      <vt:lpstr>「健康在職計劃」活動總覽</vt:lpstr>
      <vt:lpstr>健康推廣日</vt:lpstr>
      <vt:lpstr>體能活動與健康講座</vt:lpstr>
      <vt:lpstr>午間茶聚</vt:lpstr>
      <vt:lpstr>Slide 12</vt:lpstr>
      <vt:lpstr>Slide 13</vt:lpstr>
      <vt:lpstr>「食得有營」標語創作比賽</vt:lpstr>
      <vt:lpstr>得獎作品</vt:lpstr>
      <vt:lpstr>辦公室設施</vt:lpstr>
      <vt:lpstr>辦公室設施</vt:lpstr>
      <vt:lpstr>午膳後步行</vt:lpstr>
      <vt:lpstr>康樂活動 </vt:lpstr>
      <vt:lpstr>鼓勵同事對健康在職計劃持之以恆</vt:lpstr>
      <vt:lpstr>成果共享－企業得益</vt:lpstr>
      <vt:lpstr>成果共享－企業得益</vt:lpstr>
      <vt:lpstr>多謝各位!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健康在職計劃 嘉許典禮暨分享會</dc:title>
  <dc:creator>Yuko Wong Yuk Kiu</dc:creator>
  <cp:lastModifiedBy>nohp8</cp:lastModifiedBy>
  <cp:revision>133</cp:revision>
  <cp:lastPrinted>2015-12-14T02:49:22Z</cp:lastPrinted>
  <dcterms:created xsi:type="dcterms:W3CDTF">2015-11-25T02:02:27Z</dcterms:created>
  <dcterms:modified xsi:type="dcterms:W3CDTF">2015-12-14T06:26:43Z</dcterms:modified>
</cp:coreProperties>
</file>